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2" r:id="rId7"/>
    <p:sldId id="271" r:id="rId8"/>
    <p:sldId id="272" r:id="rId9"/>
    <p:sldId id="273" r:id="rId10"/>
    <p:sldId id="267" r:id="rId11"/>
    <p:sldId id="269" r:id="rId12"/>
    <p:sldId id="268" r:id="rId13"/>
    <p:sldId id="270" r:id="rId14"/>
    <p:sldId id="263" r:id="rId15"/>
    <p:sldId id="264" r:id="rId16"/>
    <p:sldId id="265" r:id="rId17"/>
    <p:sldId id="266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2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D4D448-B1B2-4E5E-B515-835E55336464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6099923-CCE9-445C-83D5-1CB5E3CCA670}">
      <dgm:prSet phldrT="[Texte]"/>
      <dgm:spPr/>
      <dgm:t>
        <a:bodyPr/>
        <a:lstStyle/>
        <a:p>
          <a:r>
            <a:rPr lang="fr-FR" dirty="0" smtClean="0">
              <a:latin typeface="Garamond" panose="02020404030301010803" pitchFamily="18" charset="0"/>
            </a:rPr>
            <a:t>Pertinence 20%</a:t>
          </a:r>
          <a:endParaRPr lang="fr-FR" dirty="0">
            <a:latin typeface="Garamond" panose="02020404030301010803" pitchFamily="18" charset="0"/>
          </a:endParaRPr>
        </a:p>
      </dgm:t>
    </dgm:pt>
    <dgm:pt modelId="{84DAC958-A691-4924-A7D4-6F855099D82C}" type="parTrans" cxnId="{5BE2CC3F-1550-468F-A21A-5401AACC5EC1}">
      <dgm:prSet/>
      <dgm:spPr/>
      <dgm:t>
        <a:bodyPr/>
        <a:lstStyle/>
        <a:p>
          <a:endParaRPr lang="fr-FR"/>
        </a:p>
      </dgm:t>
    </dgm:pt>
    <dgm:pt modelId="{D3948754-FBF1-4013-86A4-5B4D92E58D86}" type="sibTrans" cxnId="{5BE2CC3F-1550-468F-A21A-5401AACC5EC1}">
      <dgm:prSet/>
      <dgm:spPr/>
      <dgm:t>
        <a:bodyPr/>
        <a:lstStyle/>
        <a:p>
          <a:endParaRPr lang="fr-FR"/>
        </a:p>
      </dgm:t>
    </dgm:pt>
    <dgm:pt modelId="{075AD9B1-0886-48F6-A0B9-BC5C1F5BD9A1}">
      <dgm:prSet phldrT="[Texte]" custT="1"/>
      <dgm:spPr/>
      <dgm:t>
        <a:bodyPr/>
        <a:lstStyle/>
        <a:p>
          <a:r>
            <a:rPr lang="fr-CA" sz="1600" b="0" i="0" dirty="0" smtClean="0">
              <a:latin typeface="Garamond" panose="02020404030301010803" pitchFamily="18" charset="0"/>
            </a:rPr>
            <a:t>Clarté des objectifs et de leur pertinence au regard des besoins en recherche</a:t>
          </a:r>
          <a:endParaRPr lang="fr-FR" sz="1600" dirty="0">
            <a:latin typeface="Garamond" panose="02020404030301010803" pitchFamily="18" charset="0"/>
          </a:endParaRPr>
        </a:p>
      </dgm:t>
    </dgm:pt>
    <dgm:pt modelId="{0D61DAA1-A82E-4C08-8612-07DB217C5590}" type="parTrans" cxnId="{DF66440E-49B5-40FC-AFA2-E6FBEA96E6AA}">
      <dgm:prSet/>
      <dgm:spPr/>
      <dgm:t>
        <a:bodyPr/>
        <a:lstStyle/>
        <a:p>
          <a:endParaRPr lang="fr-FR"/>
        </a:p>
      </dgm:t>
    </dgm:pt>
    <dgm:pt modelId="{22B3D913-F364-4C05-8F8A-4D99955C2398}" type="sibTrans" cxnId="{DF66440E-49B5-40FC-AFA2-E6FBEA96E6AA}">
      <dgm:prSet/>
      <dgm:spPr/>
      <dgm:t>
        <a:bodyPr/>
        <a:lstStyle/>
        <a:p>
          <a:endParaRPr lang="fr-FR"/>
        </a:p>
      </dgm:t>
    </dgm:pt>
    <dgm:pt modelId="{80B30488-3736-4741-AA85-5C99D486C46D}">
      <dgm:prSet phldrT="[Texte]"/>
      <dgm:spPr/>
      <dgm:t>
        <a:bodyPr/>
        <a:lstStyle/>
        <a:p>
          <a:r>
            <a:rPr lang="fr-FR" dirty="0" smtClean="0">
              <a:latin typeface="Garamond" panose="02020404030301010803" pitchFamily="18" charset="0"/>
            </a:rPr>
            <a:t>Approche de recherche 25%</a:t>
          </a:r>
          <a:endParaRPr lang="fr-FR" dirty="0">
            <a:latin typeface="Garamond" panose="02020404030301010803" pitchFamily="18" charset="0"/>
          </a:endParaRPr>
        </a:p>
      </dgm:t>
    </dgm:pt>
    <dgm:pt modelId="{41E6FF37-8AB2-4D15-8FC7-E33403A9E4E4}" type="parTrans" cxnId="{EF5F9168-7004-4D0C-A766-CA0A779634B1}">
      <dgm:prSet/>
      <dgm:spPr/>
      <dgm:t>
        <a:bodyPr/>
        <a:lstStyle/>
        <a:p>
          <a:endParaRPr lang="fr-FR"/>
        </a:p>
      </dgm:t>
    </dgm:pt>
    <dgm:pt modelId="{FA1FD238-8380-4982-A846-F46C0A867AE4}" type="sibTrans" cxnId="{EF5F9168-7004-4D0C-A766-CA0A779634B1}">
      <dgm:prSet/>
      <dgm:spPr/>
      <dgm:t>
        <a:bodyPr/>
        <a:lstStyle/>
        <a:p>
          <a:endParaRPr lang="fr-FR"/>
        </a:p>
      </dgm:t>
    </dgm:pt>
    <dgm:pt modelId="{0BFD3CAD-2B45-4239-B560-492603D224F6}">
      <dgm:prSet phldrT="[Texte]" custT="1"/>
      <dgm:spPr/>
      <dgm:t>
        <a:bodyPr/>
        <a:lstStyle/>
        <a:p>
          <a:r>
            <a:rPr lang="fr-CA" sz="1400" b="0" i="0" dirty="0" smtClean="0">
              <a:latin typeface="Garamond" panose="02020404030301010803" pitchFamily="18" charset="0"/>
            </a:rPr>
            <a:t>Valeur ajoutée de la collaboration entre l’entreprise scientifique et la communauté de chercheurs et chercheuses</a:t>
          </a:r>
          <a:endParaRPr lang="fr-FR" sz="1400" dirty="0">
            <a:latin typeface="Garamond" panose="02020404030301010803" pitchFamily="18" charset="0"/>
          </a:endParaRPr>
        </a:p>
      </dgm:t>
    </dgm:pt>
    <dgm:pt modelId="{3FDE0FE7-3080-436F-84F7-1C03F53C316D}" type="parTrans" cxnId="{2D18A423-64DC-4E74-A129-8310C937BAE1}">
      <dgm:prSet/>
      <dgm:spPr/>
      <dgm:t>
        <a:bodyPr/>
        <a:lstStyle/>
        <a:p>
          <a:endParaRPr lang="fr-FR"/>
        </a:p>
      </dgm:t>
    </dgm:pt>
    <dgm:pt modelId="{325F7FB2-929F-474E-AF6F-5DC30A5D232A}" type="sibTrans" cxnId="{2D18A423-64DC-4E74-A129-8310C937BAE1}">
      <dgm:prSet/>
      <dgm:spPr/>
      <dgm:t>
        <a:bodyPr/>
        <a:lstStyle/>
        <a:p>
          <a:endParaRPr lang="fr-FR"/>
        </a:p>
      </dgm:t>
    </dgm:pt>
    <dgm:pt modelId="{43E52D50-4615-466E-9F83-23E03C101D42}">
      <dgm:prSet phldrT="[Texte]" custT="1"/>
      <dgm:spPr/>
      <dgm:t>
        <a:bodyPr/>
        <a:lstStyle/>
        <a:p>
          <a:r>
            <a:rPr lang="fr-CA" sz="1400" b="0" i="0" dirty="0" smtClean="0">
              <a:latin typeface="Garamond" panose="02020404030301010803" pitchFamily="18" charset="0"/>
            </a:rPr>
            <a:t>Pertinence et faisabilité (cohérence entre les étapes de réalisation proposées)</a:t>
          </a:r>
          <a:endParaRPr lang="fr-FR" sz="1400" dirty="0">
            <a:latin typeface="Garamond" panose="02020404030301010803" pitchFamily="18" charset="0"/>
          </a:endParaRPr>
        </a:p>
      </dgm:t>
    </dgm:pt>
    <dgm:pt modelId="{5A13530E-88A2-4B22-8D17-DD12D9A08875}" type="parTrans" cxnId="{C0F5C927-5177-43E9-9DFE-49C8E2D8A75F}">
      <dgm:prSet/>
      <dgm:spPr/>
      <dgm:t>
        <a:bodyPr/>
        <a:lstStyle/>
        <a:p>
          <a:endParaRPr lang="fr-FR"/>
        </a:p>
      </dgm:t>
    </dgm:pt>
    <dgm:pt modelId="{B3B72664-79FE-4E90-A729-04B1BB76DC6F}" type="sibTrans" cxnId="{C0F5C927-5177-43E9-9DFE-49C8E2D8A75F}">
      <dgm:prSet/>
      <dgm:spPr/>
      <dgm:t>
        <a:bodyPr/>
        <a:lstStyle/>
        <a:p>
          <a:endParaRPr lang="fr-FR"/>
        </a:p>
      </dgm:t>
    </dgm:pt>
    <dgm:pt modelId="{3A2E125C-15C7-47C4-966A-45DFEF2AADAE}">
      <dgm:prSet phldrT="[Texte]"/>
      <dgm:spPr/>
      <dgm:t>
        <a:bodyPr/>
        <a:lstStyle/>
        <a:p>
          <a:r>
            <a:rPr lang="fr-CA" b="0" i="0" dirty="0" smtClean="0">
              <a:latin typeface="Garamond" panose="02020404030301010803" pitchFamily="18" charset="0"/>
            </a:rPr>
            <a:t>Compétences de l’équipe et contribution des parties prenantes 30%</a:t>
          </a:r>
          <a:endParaRPr lang="fr-FR" b="0" i="0" dirty="0">
            <a:latin typeface="Garamond" panose="02020404030301010803" pitchFamily="18" charset="0"/>
          </a:endParaRPr>
        </a:p>
      </dgm:t>
    </dgm:pt>
    <dgm:pt modelId="{6827588D-1C35-4459-B3D7-72F4E2EC1A87}" type="parTrans" cxnId="{8BBC20E9-8E7A-4864-A550-390FB2A07DEC}">
      <dgm:prSet/>
      <dgm:spPr/>
      <dgm:t>
        <a:bodyPr/>
        <a:lstStyle/>
        <a:p>
          <a:endParaRPr lang="fr-FR"/>
        </a:p>
      </dgm:t>
    </dgm:pt>
    <dgm:pt modelId="{C14BA851-4FFF-46BD-B4D6-C9FC06AD9158}" type="sibTrans" cxnId="{8BBC20E9-8E7A-4864-A550-390FB2A07DEC}">
      <dgm:prSet/>
      <dgm:spPr/>
      <dgm:t>
        <a:bodyPr/>
        <a:lstStyle/>
        <a:p>
          <a:endParaRPr lang="fr-FR"/>
        </a:p>
      </dgm:t>
    </dgm:pt>
    <dgm:pt modelId="{70E0195F-15BE-411E-8979-D4599CC86BC9}">
      <dgm:prSet phldrT="[Texte]" custT="1"/>
      <dgm:spPr/>
      <dgm:t>
        <a:bodyPr/>
        <a:lstStyle/>
        <a:p>
          <a:r>
            <a:rPr lang="fr-CA" sz="1400" b="0" i="0" dirty="0" smtClean="0">
              <a:latin typeface="Garamond" panose="02020404030301010803" pitchFamily="18" charset="0"/>
            </a:rPr>
            <a:t>Qualité des expériences et des réalisations de l’équipe dans le domaine de recherche proposé</a:t>
          </a:r>
          <a:endParaRPr lang="fr-FR" sz="1400" dirty="0">
            <a:latin typeface="Garamond" panose="02020404030301010803" pitchFamily="18" charset="0"/>
          </a:endParaRPr>
        </a:p>
      </dgm:t>
    </dgm:pt>
    <dgm:pt modelId="{F7441696-84AA-4748-A737-0B869A8DE6B5}" type="parTrans" cxnId="{2D00E008-BC22-4AA6-8A3E-42CCE0209A95}">
      <dgm:prSet/>
      <dgm:spPr/>
      <dgm:t>
        <a:bodyPr/>
        <a:lstStyle/>
        <a:p>
          <a:endParaRPr lang="fr-FR"/>
        </a:p>
      </dgm:t>
    </dgm:pt>
    <dgm:pt modelId="{9D127805-AFBD-46B3-B7DC-83747A360690}" type="sibTrans" cxnId="{2D00E008-BC22-4AA6-8A3E-42CCE0209A95}">
      <dgm:prSet/>
      <dgm:spPr/>
      <dgm:t>
        <a:bodyPr/>
        <a:lstStyle/>
        <a:p>
          <a:endParaRPr lang="fr-FR"/>
        </a:p>
      </dgm:t>
    </dgm:pt>
    <dgm:pt modelId="{EED6A560-8B5B-4C6F-A53F-399937B8CCF8}">
      <dgm:prSet phldrT="[Texte]" custT="1"/>
      <dgm:spPr/>
      <dgm:t>
        <a:bodyPr/>
        <a:lstStyle/>
        <a:p>
          <a:r>
            <a:rPr lang="fr-CA" sz="1400" b="0" i="0" dirty="0" smtClean="0">
              <a:latin typeface="Garamond" panose="02020404030301010803" pitchFamily="18" charset="0"/>
            </a:rPr>
            <a:t>Qualité des expériences en recherche, en innovation et en commercialisation de l’entreprise scientifique</a:t>
          </a:r>
          <a:endParaRPr lang="fr-FR" sz="1400" dirty="0">
            <a:latin typeface="Garamond" panose="02020404030301010803" pitchFamily="18" charset="0"/>
          </a:endParaRPr>
        </a:p>
      </dgm:t>
    </dgm:pt>
    <dgm:pt modelId="{027805D1-0D1C-46E4-B4F3-BE283C6C183E}" type="parTrans" cxnId="{00D7B8F3-6DA3-4386-BD7D-A62465F7528B}">
      <dgm:prSet/>
      <dgm:spPr/>
      <dgm:t>
        <a:bodyPr/>
        <a:lstStyle/>
        <a:p>
          <a:endParaRPr lang="fr-FR"/>
        </a:p>
      </dgm:t>
    </dgm:pt>
    <dgm:pt modelId="{CAB8B28D-4BC0-402A-9013-AA422EFDA011}" type="sibTrans" cxnId="{00D7B8F3-6DA3-4386-BD7D-A62465F7528B}">
      <dgm:prSet/>
      <dgm:spPr/>
      <dgm:t>
        <a:bodyPr/>
        <a:lstStyle/>
        <a:p>
          <a:endParaRPr lang="fr-FR"/>
        </a:p>
      </dgm:t>
    </dgm:pt>
    <dgm:pt modelId="{6C68CC00-7AE1-4A3E-94C9-AF4C84FEDE3B}">
      <dgm:prSet phldrT="[Texte]"/>
      <dgm:spPr/>
      <dgm:t>
        <a:bodyPr/>
        <a:lstStyle/>
        <a:p>
          <a:r>
            <a:rPr lang="fr-CA" b="0" i="0" dirty="0" smtClean="0">
              <a:latin typeface="Garamond" panose="02020404030301010803" pitchFamily="18" charset="0"/>
            </a:rPr>
            <a:t>Retombées anticipées et stratégie de transfert 25%</a:t>
          </a:r>
          <a:endParaRPr lang="fr-FR" b="0" i="0" dirty="0">
            <a:latin typeface="Garamond" panose="02020404030301010803" pitchFamily="18" charset="0"/>
          </a:endParaRPr>
        </a:p>
      </dgm:t>
    </dgm:pt>
    <dgm:pt modelId="{6F48D8B5-B125-4327-B68D-02ABEB2279BB}" type="parTrans" cxnId="{0126DD52-CDCB-4FF8-A5D6-977D28D8F21D}">
      <dgm:prSet/>
      <dgm:spPr/>
      <dgm:t>
        <a:bodyPr/>
        <a:lstStyle/>
        <a:p>
          <a:endParaRPr lang="fr-FR"/>
        </a:p>
      </dgm:t>
    </dgm:pt>
    <dgm:pt modelId="{3C9EC5C6-8FAB-4CA2-84D6-9462F1CD202A}" type="sibTrans" cxnId="{0126DD52-CDCB-4FF8-A5D6-977D28D8F21D}">
      <dgm:prSet/>
      <dgm:spPr/>
      <dgm:t>
        <a:bodyPr/>
        <a:lstStyle/>
        <a:p>
          <a:endParaRPr lang="fr-FR"/>
        </a:p>
      </dgm:t>
    </dgm:pt>
    <dgm:pt modelId="{B62FEC2A-5E5B-421F-A2B2-D8D29742C362}">
      <dgm:prSet phldrT="[Texte]" custT="1"/>
      <dgm:spPr/>
      <dgm:t>
        <a:bodyPr/>
        <a:lstStyle/>
        <a:p>
          <a:r>
            <a:rPr lang="fr-CA" sz="1400" b="0" i="0" dirty="0" smtClean="0">
              <a:latin typeface="Garamond" panose="02020404030301010803" pitchFamily="18" charset="0"/>
            </a:rPr>
            <a:t>Stratégie pour mesurer l’atteinte des objectifs de la collaboration de recherche</a:t>
          </a:r>
          <a:endParaRPr lang="fr-FR" sz="1400" dirty="0">
            <a:latin typeface="Garamond" panose="02020404030301010803" pitchFamily="18" charset="0"/>
          </a:endParaRPr>
        </a:p>
      </dgm:t>
    </dgm:pt>
    <dgm:pt modelId="{963B6C45-F85E-4577-9E9B-E5250FE210C5}" type="parTrans" cxnId="{DDCDF872-8B87-4564-9982-E153AED9EE29}">
      <dgm:prSet/>
      <dgm:spPr/>
      <dgm:t>
        <a:bodyPr/>
        <a:lstStyle/>
        <a:p>
          <a:endParaRPr lang="fr-FR"/>
        </a:p>
      </dgm:t>
    </dgm:pt>
    <dgm:pt modelId="{682C39AE-86EA-4018-8F55-9A3C66DCD08E}" type="sibTrans" cxnId="{DDCDF872-8B87-4564-9982-E153AED9EE29}">
      <dgm:prSet/>
      <dgm:spPr/>
      <dgm:t>
        <a:bodyPr/>
        <a:lstStyle/>
        <a:p>
          <a:endParaRPr lang="fr-FR"/>
        </a:p>
      </dgm:t>
    </dgm:pt>
    <dgm:pt modelId="{2CB30FCA-1445-46CB-9C59-79225656B9B7}">
      <dgm:prSet phldrT="[Texte]" custT="1"/>
      <dgm:spPr/>
      <dgm:t>
        <a:bodyPr/>
        <a:lstStyle/>
        <a:p>
          <a:r>
            <a:rPr lang="fr-CA" sz="1400" b="0" i="0" dirty="0" smtClean="0">
              <a:latin typeface="Garamond" panose="02020404030301010803" pitchFamily="18" charset="0"/>
            </a:rPr>
            <a:t>Stratégie et potentiel d’innovation, d’adoption et de transformation dans des milieux utilisateurs </a:t>
          </a:r>
          <a:endParaRPr lang="fr-FR" sz="1400" dirty="0">
            <a:latin typeface="Garamond" panose="02020404030301010803" pitchFamily="18" charset="0"/>
          </a:endParaRPr>
        </a:p>
      </dgm:t>
    </dgm:pt>
    <dgm:pt modelId="{A4165D7C-C041-4149-851C-655F4221F8C0}" type="parTrans" cxnId="{9C7E4108-3853-4D57-BFC2-3F2C0B5A1EF4}">
      <dgm:prSet/>
      <dgm:spPr/>
      <dgm:t>
        <a:bodyPr/>
        <a:lstStyle/>
        <a:p>
          <a:endParaRPr lang="fr-FR"/>
        </a:p>
      </dgm:t>
    </dgm:pt>
    <dgm:pt modelId="{15CAB51E-2606-41DF-BE93-ED7B416F932E}" type="sibTrans" cxnId="{9C7E4108-3853-4D57-BFC2-3F2C0B5A1EF4}">
      <dgm:prSet/>
      <dgm:spPr/>
      <dgm:t>
        <a:bodyPr/>
        <a:lstStyle/>
        <a:p>
          <a:endParaRPr lang="fr-FR"/>
        </a:p>
      </dgm:t>
    </dgm:pt>
    <dgm:pt modelId="{DEFC36CF-4349-4553-ABB1-764E684676DE}">
      <dgm:prSet phldrT="[Texte]" custT="1"/>
      <dgm:spPr/>
      <dgm:t>
        <a:bodyPr/>
        <a:lstStyle/>
        <a:p>
          <a:r>
            <a:rPr lang="fr-CA" sz="1400" b="0" i="0" dirty="0" smtClean="0">
              <a:latin typeface="Garamond" panose="02020404030301010803" pitchFamily="18" charset="0"/>
            </a:rPr>
            <a:t>Bénéfices pour les utilisateurs potentiels, pour l’entreprise scientifique et pour l’avancement des connaissances scientifiques</a:t>
          </a:r>
          <a:endParaRPr lang="fr-FR" sz="1400" dirty="0">
            <a:latin typeface="Garamond" panose="02020404030301010803" pitchFamily="18" charset="0"/>
          </a:endParaRPr>
        </a:p>
      </dgm:t>
    </dgm:pt>
    <dgm:pt modelId="{78981547-D41D-4E98-A185-4F3AA6E49FB0}" type="parTrans" cxnId="{26A17379-F25E-4CC8-9520-E1287F70F2DD}">
      <dgm:prSet/>
      <dgm:spPr/>
      <dgm:t>
        <a:bodyPr/>
        <a:lstStyle/>
        <a:p>
          <a:endParaRPr lang="fr-FR"/>
        </a:p>
      </dgm:t>
    </dgm:pt>
    <dgm:pt modelId="{0B8F0541-BF0D-4565-A34D-E2E182895704}" type="sibTrans" cxnId="{26A17379-F25E-4CC8-9520-E1287F70F2DD}">
      <dgm:prSet/>
      <dgm:spPr/>
      <dgm:t>
        <a:bodyPr/>
        <a:lstStyle/>
        <a:p>
          <a:endParaRPr lang="fr-FR"/>
        </a:p>
      </dgm:t>
    </dgm:pt>
    <dgm:pt modelId="{2084441F-A3BA-4875-9237-88BF57B86F90}">
      <dgm:prSet phldrT="[Texte]" custT="1"/>
      <dgm:spPr/>
      <dgm:t>
        <a:bodyPr/>
        <a:lstStyle/>
        <a:p>
          <a:r>
            <a:rPr lang="fr-CA" sz="1400" b="0" i="0" dirty="0" smtClean="0">
              <a:latin typeface="Garamond" panose="02020404030301010803" pitchFamily="18" charset="0"/>
            </a:rPr>
            <a:t>Impact potentiel des retombées pour le Québec, notamment en lien avec le développement régional, le développement durable et les objectifs d’équité, diversité et inclusion</a:t>
          </a:r>
          <a:endParaRPr lang="fr-FR" sz="1400" dirty="0">
            <a:latin typeface="Garamond" panose="02020404030301010803" pitchFamily="18" charset="0"/>
          </a:endParaRPr>
        </a:p>
      </dgm:t>
    </dgm:pt>
    <dgm:pt modelId="{3D9DE1EB-CCDF-4992-A36A-4F212B654339}" type="parTrans" cxnId="{8355FED0-348F-4F96-8BA2-55A752E94F24}">
      <dgm:prSet/>
      <dgm:spPr/>
      <dgm:t>
        <a:bodyPr/>
        <a:lstStyle/>
        <a:p>
          <a:endParaRPr lang="fr-FR"/>
        </a:p>
      </dgm:t>
    </dgm:pt>
    <dgm:pt modelId="{234FFD92-D5B6-4395-AEEB-448FA361427B}" type="sibTrans" cxnId="{8355FED0-348F-4F96-8BA2-55A752E94F24}">
      <dgm:prSet/>
      <dgm:spPr/>
      <dgm:t>
        <a:bodyPr/>
        <a:lstStyle/>
        <a:p>
          <a:endParaRPr lang="fr-FR"/>
        </a:p>
      </dgm:t>
    </dgm:pt>
    <dgm:pt modelId="{8013030D-3098-4B00-A932-56B943FC3371}">
      <dgm:prSet custT="1"/>
      <dgm:spPr/>
      <dgm:t>
        <a:bodyPr/>
        <a:lstStyle/>
        <a:p>
          <a:r>
            <a:rPr lang="fr-CA" sz="1400" b="0" i="0" dirty="0" smtClean="0">
              <a:latin typeface="Garamond" panose="02020404030301010803" pitchFamily="18" charset="0"/>
            </a:rPr>
            <a:t>Complémentarité des expertises</a:t>
          </a:r>
          <a:endParaRPr lang="fr-CA" sz="1400" dirty="0">
            <a:latin typeface="Garamond" panose="02020404030301010803" pitchFamily="18" charset="0"/>
          </a:endParaRPr>
        </a:p>
      </dgm:t>
    </dgm:pt>
    <dgm:pt modelId="{1823F8C8-D01C-43F6-9AFA-DAC53C5541F4}" type="parTrans" cxnId="{1F63BF7D-4B6A-4DEF-A214-AB0C034ACD4E}">
      <dgm:prSet/>
      <dgm:spPr/>
      <dgm:t>
        <a:bodyPr/>
        <a:lstStyle/>
        <a:p>
          <a:endParaRPr lang="fr-FR"/>
        </a:p>
      </dgm:t>
    </dgm:pt>
    <dgm:pt modelId="{19B78972-609A-4D59-8FA5-0A398440F889}" type="sibTrans" cxnId="{1F63BF7D-4B6A-4DEF-A214-AB0C034ACD4E}">
      <dgm:prSet/>
      <dgm:spPr/>
      <dgm:t>
        <a:bodyPr/>
        <a:lstStyle/>
        <a:p>
          <a:endParaRPr lang="fr-FR"/>
        </a:p>
      </dgm:t>
    </dgm:pt>
    <dgm:pt modelId="{27EAA606-F689-4ADD-A650-3FC5D7DCB381}">
      <dgm:prSet custT="1"/>
      <dgm:spPr/>
      <dgm:t>
        <a:bodyPr/>
        <a:lstStyle/>
        <a:p>
          <a:r>
            <a:rPr lang="fr-CA" sz="1400" b="0" i="0" dirty="0" smtClean="0">
              <a:latin typeface="Garamond" panose="02020404030301010803" pitchFamily="18" charset="0"/>
            </a:rPr>
            <a:t>Caractère innovant de la méthodologie ou de l’approche pour répondre au(x) besoin(s) identifié(s) (scientifiques et entrepreneuriaux)</a:t>
          </a:r>
          <a:endParaRPr lang="fr-CA" sz="1400" dirty="0">
            <a:latin typeface="Garamond" panose="02020404030301010803" pitchFamily="18" charset="0"/>
          </a:endParaRPr>
        </a:p>
      </dgm:t>
    </dgm:pt>
    <dgm:pt modelId="{0EF0936D-EC86-495C-8937-5C452B456093}" type="parTrans" cxnId="{6CD763CE-CE09-42A6-ACA0-EBB02F8DB84D}">
      <dgm:prSet/>
      <dgm:spPr/>
      <dgm:t>
        <a:bodyPr/>
        <a:lstStyle/>
        <a:p>
          <a:endParaRPr lang="fr-FR"/>
        </a:p>
      </dgm:t>
    </dgm:pt>
    <dgm:pt modelId="{647FC822-7CFA-4408-95E4-9B5B5CAFFBA9}" type="sibTrans" cxnId="{6CD763CE-CE09-42A6-ACA0-EBB02F8DB84D}">
      <dgm:prSet/>
      <dgm:spPr/>
      <dgm:t>
        <a:bodyPr/>
        <a:lstStyle/>
        <a:p>
          <a:endParaRPr lang="fr-FR"/>
        </a:p>
      </dgm:t>
    </dgm:pt>
    <dgm:pt modelId="{5D82849E-6BEC-46F6-9F14-4D420C655B40}">
      <dgm:prSet custT="1"/>
      <dgm:spPr/>
      <dgm:t>
        <a:bodyPr/>
        <a:lstStyle/>
        <a:p>
          <a:r>
            <a:rPr lang="fr-CA" sz="1600" b="0" i="0" dirty="0" smtClean="0">
              <a:latin typeface="Garamond" panose="02020404030301010803" pitchFamily="18" charset="0"/>
            </a:rPr>
            <a:t>Caractère innovant et potentiel de commercialisation de ce qui sera développé</a:t>
          </a:r>
          <a:endParaRPr lang="fr-FR" sz="1600" b="0" i="0" dirty="0" smtClean="0">
            <a:latin typeface="Garamond" panose="02020404030301010803" pitchFamily="18" charset="0"/>
          </a:endParaRPr>
        </a:p>
      </dgm:t>
    </dgm:pt>
    <dgm:pt modelId="{A9781B51-6972-48E6-92C7-3B5520C077CA}" type="parTrans" cxnId="{3B899936-D548-42E3-B2FF-C9F6498995FA}">
      <dgm:prSet/>
      <dgm:spPr/>
      <dgm:t>
        <a:bodyPr/>
        <a:lstStyle/>
        <a:p>
          <a:endParaRPr lang="fr-FR"/>
        </a:p>
      </dgm:t>
    </dgm:pt>
    <dgm:pt modelId="{EC3C09DB-03E8-4B3A-8AD2-A51CCBFF47CA}" type="sibTrans" cxnId="{3B899936-D548-42E3-B2FF-C9F6498995FA}">
      <dgm:prSet/>
      <dgm:spPr/>
      <dgm:t>
        <a:bodyPr/>
        <a:lstStyle/>
        <a:p>
          <a:endParaRPr lang="fr-FR"/>
        </a:p>
      </dgm:t>
    </dgm:pt>
    <dgm:pt modelId="{92826001-E9C5-4A15-A0C8-870284948AB1}">
      <dgm:prSet custT="1"/>
      <dgm:spPr/>
      <dgm:t>
        <a:bodyPr/>
        <a:lstStyle/>
        <a:p>
          <a:r>
            <a:rPr lang="fr-CA" sz="1400" b="0" i="0" dirty="0" smtClean="0">
              <a:latin typeface="Garamond" panose="02020404030301010803" pitchFamily="18" charset="0"/>
            </a:rPr>
            <a:t>Stratégie de collaboration intersectorielle</a:t>
          </a:r>
          <a:endParaRPr lang="fr-CA" sz="1400" dirty="0">
            <a:latin typeface="Garamond" panose="02020404030301010803" pitchFamily="18" charset="0"/>
          </a:endParaRPr>
        </a:p>
      </dgm:t>
    </dgm:pt>
    <dgm:pt modelId="{2B7E7B9D-1E0B-48B9-950C-EE32BA01FA0B}" type="parTrans" cxnId="{E2846002-677B-496E-A47C-F2E00722C569}">
      <dgm:prSet/>
      <dgm:spPr/>
      <dgm:t>
        <a:bodyPr/>
        <a:lstStyle/>
        <a:p>
          <a:endParaRPr lang="fr-FR"/>
        </a:p>
      </dgm:t>
    </dgm:pt>
    <dgm:pt modelId="{942349F5-9278-476D-9B14-BB8A3E7A1067}" type="sibTrans" cxnId="{E2846002-677B-496E-A47C-F2E00722C569}">
      <dgm:prSet/>
      <dgm:spPr/>
      <dgm:t>
        <a:bodyPr/>
        <a:lstStyle/>
        <a:p>
          <a:endParaRPr lang="fr-FR"/>
        </a:p>
      </dgm:t>
    </dgm:pt>
    <dgm:pt modelId="{C161B587-9910-478D-A752-CC5755FF5A80}" type="pres">
      <dgm:prSet presAssocID="{75D4D448-B1B2-4E5E-B515-835E5533646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71FCEB9-6BF4-432C-A4B4-6994A8D9A12C}" type="pres">
      <dgm:prSet presAssocID="{F6099923-CCE9-445C-83D5-1CB5E3CCA670}" presName="compNode" presStyleCnt="0"/>
      <dgm:spPr/>
    </dgm:pt>
    <dgm:pt modelId="{1E3F3960-C776-4326-8F94-25C8DDF30691}" type="pres">
      <dgm:prSet presAssocID="{F6099923-CCE9-445C-83D5-1CB5E3CCA670}" presName="aNode" presStyleLbl="bgShp" presStyleIdx="0" presStyleCnt="4" custScaleX="77359"/>
      <dgm:spPr/>
      <dgm:t>
        <a:bodyPr/>
        <a:lstStyle/>
        <a:p>
          <a:endParaRPr lang="fr-FR"/>
        </a:p>
      </dgm:t>
    </dgm:pt>
    <dgm:pt modelId="{8A01606F-3F0C-480C-A931-AD44480F8E28}" type="pres">
      <dgm:prSet presAssocID="{F6099923-CCE9-445C-83D5-1CB5E3CCA670}" presName="textNode" presStyleLbl="bgShp" presStyleIdx="0" presStyleCnt="4"/>
      <dgm:spPr/>
      <dgm:t>
        <a:bodyPr/>
        <a:lstStyle/>
        <a:p>
          <a:endParaRPr lang="fr-FR"/>
        </a:p>
      </dgm:t>
    </dgm:pt>
    <dgm:pt modelId="{3ED4696F-8975-44F0-BBF7-996600EBE155}" type="pres">
      <dgm:prSet presAssocID="{F6099923-CCE9-445C-83D5-1CB5E3CCA670}" presName="compChildNode" presStyleCnt="0"/>
      <dgm:spPr/>
    </dgm:pt>
    <dgm:pt modelId="{00C1593E-5719-4714-8CE1-40E8910BE1A4}" type="pres">
      <dgm:prSet presAssocID="{F6099923-CCE9-445C-83D5-1CB5E3CCA670}" presName="theInnerList" presStyleCnt="0"/>
      <dgm:spPr/>
    </dgm:pt>
    <dgm:pt modelId="{2350E5E4-1529-4C45-8E3E-037D27911F10}" type="pres">
      <dgm:prSet presAssocID="{075AD9B1-0886-48F6-A0B9-BC5C1F5BD9A1}" presName="child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EB19967-EB24-4C4C-925B-88B110CD6B32}" type="pres">
      <dgm:prSet presAssocID="{075AD9B1-0886-48F6-A0B9-BC5C1F5BD9A1}" presName="aSpace2" presStyleCnt="0"/>
      <dgm:spPr/>
    </dgm:pt>
    <dgm:pt modelId="{999AB644-496E-445A-A19F-52AF446B4301}" type="pres">
      <dgm:prSet presAssocID="{5D82849E-6BEC-46F6-9F14-4D420C655B40}" presName="childNode" presStyleLbl="node1" presStyleIdx="1" presStyleCnt="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757C132-4428-49A2-97BF-F1372625463D}" type="pres">
      <dgm:prSet presAssocID="{F6099923-CCE9-445C-83D5-1CB5E3CCA670}" presName="aSpace" presStyleCnt="0"/>
      <dgm:spPr/>
    </dgm:pt>
    <dgm:pt modelId="{B010A98D-177E-438A-868C-A1EA9202762E}" type="pres">
      <dgm:prSet presAssocID="{80B30488-3736-4741-AA85-5C99D486C46D}" presName="compNode" presStyleCnt="0"/>
      <dgm:spPr/>
    </dgm:pt>
    <dgm:pt modelId="{E68A970E-16D1-4835-A710-8732CBD22D64}" type="pres">
      <dgm:prSet presAssocID="{80B30488-3736-4741-AA85-5C99D486C46D}" presName="aNode" presStyleLbl="bgShp" presStyleIdx="1" presStyleCnt="4" custScaleX="77686"/>
      <dgm:spPr/>
      <dgm:t>
        <a:bodyPr/>
        <a:lstStyle/>
        <a:p>
          <a:endParaRPr lang="fr-FR"/>
        </a:p>
      </dgm:t>
    </dgm:pt>
    <dgm:pt modelId="{D42F4313-5A1F-4AA9-9B21-327F9E726C10}" type="pres">
      <dgm:prSet presAssocID="{80B30488-3736-4741-AA85-5C99D486C46D}" presName="textNode" presStyleLbl="bgShp" presStyleIdx="1" presStyleCnt="4"/>
      <dgm:spPr/>
      <dgm:t>
        <a:bodyPr/>
        <a:lstStyle/>
        <a:p>
          <a:endParaRPr lang="fr-FR"/>
        </a:p>
      </dgm:t>
    </dgm:pt>
    <dgm:pt modelId="{E5BD6CFC-D4E9-4EB1-8A7F-96533062D651}" type="pres">
      <dgm:prSet presAssocID="{80B30488-3736-4741-AA85-5C99D486C46D}" presName="compChildNode" presStyleCnt="0"/>
      <dgm:spPr/>
    </dgm:pt>
    <dgm:pt modelId="{52D51C21-E5F7-444A-B279-7F70BEF5EE62}" type="pres">
      <dgm:prSet presAssocID="{80B30488-3736-4741-AA85-5C99D486C46D}" presName="theInnerList" presStyleCnt="0"/>
      <dgm:spPr/>
    </dgm:pt>
    <dgm:pt modelId="{15BED696-B26E-4DB2-83A6-E9FFC54946ED}" type="pres">
      <dgm:prSet presAssocID="{0BFD3CAD-2B45-4239-B560-492603D224F6}" presName="childNode" presStyleLbl="node1" presStyleIdx="2" presStyleCnt="13" custScaleY="14260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5EF883-C63A-4770-A018-8232AC6C20A9}" type="pres">
      <dgm:prSet presAssocID="{0BFD3CAD-2B45-4239-B560-492603D224F6}" presName="aSpace2" presStyleCnt="0"/>
      <dgm:spPr/>
    </dgm:pt>
    <dgm:pt modelId="{EFBA79E4-9B1C-4662-B161-8D0459D7A1C2}" type="pres">
      <dgm:prSet presAssocID="{43E52D50-4615-466E-9F83-23E03C101D42}" presName="childNode" presStyleLbl="node1" presStyleIdx="3" presStyleCnt="13" custScaleY="11665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C2B7C5-4443-446D-9793-FB6F69F5ECFF}" type="pres">
      <dgm:prSet presAssocID="{43E52D50-4615-466E-9F83-23E03C101D42}" presName="aSpace2" presStyleCnt="0"/>
      <dgm:spPr/>
    </dgm:pt>
    <dgm:pt modelId="{F218C270-7D1F-422B-AE1D-B5D74D54FB5A}" type="pres">
      <dgm:prSet presAssocID="{27EAA606-F689-4ADD-A650-3FC5D7DCB381}" presName="childNode" presStyleLbl="node1" presStyleIdx="4" presStyleCnt="13" custScaleY="14085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4006B88-FD5C-4C8A-A5FD-166C25B6CE6B}" type="pres">
      <dgm:prSet presAssocID="{80B30488-3736-4741-AA85-5C99D486C46D}" presName="aSpace" presStyleCnt="0"/>
      <dgm:spPr/>
    </dgm:pt>
    <dgm:pt modelId="{AEA81550-F309-41B8-A7E2-70949B14B816}" type="pres">
      <dgm:prSet presAssocID="{3A2E125C-15C7-47C4-966A-45DFEF2AADAE}" presName="compNode" presStyleCnt="0"/>
      <dgm:spPr/>
    </dgm:pt>
    <dgm:pt modelId="{D81E5CE3-8D1C-485E-98C2-E65FAC7E0B65}" type="pres">
      <dgm:prSet presAssocID="{3A2E125C-15C7-47C4-966A-45DFEF2AADAE}" presName="aNode" presStyleLbl="bgShp" presStyleIdx="2" presStyleCnt="4" custScaleX="73128"/>
      <dgm:spPr/>
      <dgm:t>
        <a:bodyPr/>
        <a:lstStyle/>
        <a:p>
          <a:endParaRPr lang="fr-FR"/>
        </a:p>
      </dgm:t>
    </dgm:pt>
    <dgm:pt modelId="{6405D815-45F8-410B-A595-27E3F1F5F143}" type="pres">
      <dgm:prSet presAssocID="{3A2E125C-15C7-47C4-966A-45DFEF2AADAE}" presName="textNode" presStyleLbl="bgShp" presStyleIdx="2" presStyleCnt="4"/>
      <dgm:spPr/>
      <dgm:t>
        <a:bodyPr/>
        <a:lstStyle/>
        <a:p>
          <a:endParaRPr lang="fr-FR"/>
        </a:p>
      </dgm:t>
    </dgm:pt>
    <dgm:pt modelId="{AD039BC6-BE66-4666-9F14-1AD9A7568572}" type="pres">
      <dgm:prSet presAssocID="{3A2E125C-15C7-47C4-966A-45DFEF2AADAE}" presName="compChildNode" presStyleCnt="0"/>
      <dgm:spPr/>
    </dgm:pt>
    <dgm:pt modelId="{A904137F-9C0B-4A8D-B922-67EFB574F93E}" type="pres">
      <dgm:prSet presAssocID="{3A2E125C-15C7-47C4-966A-45DFEF2AADAE}" presName="theInnerList" presStyleCnt="0"/>
      <dgm:spPr/>
    </dgm:pt>
    <dgm:pt modelId="{83CC9481-994C-4308-BC53-775C2538C965}" type="pres">
      <dgm:prSet presAssocID="{70E0195F-15BE-411E-8979-D4599CC86BC9}" presName="childNode" presStyleLbl="node1" presStyleIdx="5" presStyleCnt="13" custScaleY="9533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ABE1CE-5E99-42A9-81AB-B099756B676B}" type="pres">
      <dgm:prSet presAssocID="{70E0195F-15BE-411E-8979-D4599CC86BC9}" presName="aSpace2" presStyleCnt="0"/>
      <dgm:spPr/>
    </dgm:pt>
    <dgm:pt modelId="{9551B0BB-8C32-479B-A317-11EB8B1EB59F}" type="pres">
      <dgm:prSet presAssocID="{EED6A560-8B5B-4C6F-A53F-399937B8CCF8}" presName="childNode" presStyleLbl="node1" presStyleIdx="6" presStyleCnt="13" custScaleY="1140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1AA37A3-595D-43D4-B8B5-F38D325E1DC8}" type="pres">
      <dgm:prSet presAssocID="{EED6A560-8B5B-4C6F-A53F-399937B8CCF8}" presName="aSpace2" presStyleCnt="0"/>
      <dgm:spPr/>
    </dgm:pt>
    <dgm:pt modelId="{18E8D8AC-E21B-487C-843C-B593A62C4E1E}" type="pres">
      <dgm:prSet presAssocID="{8013030D-3098-4B00-A932-56B943FC3371}" presName="childNode" presStyleLbl="node1" presStyleIdx="7" presStyleCnt="13" custScaleY="583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E22430-A5C0-437F-91EE-E2D15C94455F}" type="pres">
      <dgm:prSet presAssocID="{8013030D-3098-4B00-A932-56B943FC3371}" presName="aSpace2" presStyleCnt="0"/>
      <dgm:spPr/>
    </dgm:pt>
    <dgm:pt modelId="{F2AED0EB-7B7E-400C-905B-F0B304200DF8}" type="pres">
      <dgm:prSet presAssocID="{92826001-E9C5-4A15-A0C8-870284948AB1}" presName="childNode" presStyleLbl="node1" presStyleIdx="8" presStyleCnt="13" custScaleY="6709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FAC070-EC2F-48B5-A7F8-E2B3E8C91B9F}" type="pres">
      <dgm:prSet presAssocID="{3A2E125C-15C7-47C4-966A-45DFEF2AADAE}" presName="aSpace" presStyleCnt="0"/>
      <dgm:spPr/>
    </dgm:pt>
    <dgm:pt modelId="{89B8F27F-9C6D-4DEC-AB7F-58A7AE6813D2}" type="pres">
      <dgm:prSet presAssocID="{6C68CC00-7AE1-4A3E-94C9-AF4C84FEDE3B}" presName="compNode" presStyleCnt="0"/>
      <dgm:spPr/>
    </dgm:pt>
    <dgm:pt modelId="{AAC90D60-EB7B-429F-A5C3-FD9AEF71C812}" type="pres">
      <dgm:prSet presAssocID="{6C68CC00-7AE1-4A3E-94C9-AF4C84FEDE3B}" presName="aNode" presStyleLbl="bgShp" presStyleIdx="3" presStyleCnt="4" custScaleX="125018"/>
      <dgm:spPr/>
      <dgm:t>
        <a:bodyPr/>
        <a:lstStyle/>
        <a:p>
          <a:endParaRPr lang="fr-FR"/>
        </a:p>
      </dgm:t>
    </dgm:pt>
    <dgm:pt modelId="{AC65A121-9CAB-4749-B94D-03B0B2A1761D}" type="pres">
      <dgm:prSet presAssocID="{6C68CC00-7AE1-4A3E-94C9-AF4C84FEDE3B}" presName="textNode" presStyleLbl="bgShp" presStyleIdx="3" presStyleCnt="4"/>
      <dgm:spPr/>
      <dgm:t>
        <a:bodyPr/>
        <a:lstStyle/>
        <a:p>
          <a:endParaRPr lang="fr-FR"/>
        </a:p>
      </dgm:t>
    </dgm:pt>
    <dgm:pt modelId="{5D32FEC5-FC96-42D3-AA62-1EA4BE2B532E}" type="pres">
      <dgm:prSet presAssocID="{6C68CC00-7AE1-4A3E-94C9-AF4C84FEDE3B}" presName="compChildNode" presStyleCnt="0"/>
      <dgm:spPr/>
    </dgm:pt>
    <dgm:pt modelId="{67818E76-FBBD-487A-A82E-4A7D14B3CC36}" type="pres">
      <dgm:prSet presAssocID="{6C68CC00-7AE1-4A3E-94C9-AF4C84FEDE3B}" presName="theInnerList" presStyleCnt="0"/>
      <dgm:spPr/>
    </dgm:pt>
    <dgm:pt modelId="{704FCB0E-B698-4AA4-A177-9716B135A04D}" type="pres">
      <dgm:prSet presAssocID="{B62FEC2A-5E5B-421F-A2B2-D8D29742C362}" presName="childNode" presStyleLbl="node1" presStyleIdx="9" presStyleCnt="13" custScaleX="138649" custScaleY="7545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D5D894-1FDE-4156-8301-33054B5FA5E4}" type="pres">
      <dgm:prSet presAssocID="{B62FEC2A-5E5B-421F-A2B2-D8D29742C362}" presName="aSpace2" presStyleCnt="0"/>
      <dgm:spPr/>
    </dgm:pt>
    <dgm:pt modelId="{B1441845-9A54-49E4-8AD5-A0554ED96384}" type="pres">
      <dgm:prSet presAssocID="{2CB30FCA-1445-46CB-9C59-79225656B9B7}" presName="childNode" presStyleLbl="node1" presStyleIdx="10" presStyleCnt="13" custScaleX="140549" custScaleY="7527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8DA237-BE5C-4EBB-AD63-C3C88A76626E}" type="pres">
      <dgm:prSet presAssocID="{2CB30FCA-1445-46CB-9C59-79225656B9B7}" presName="aSpace2" presStyleCnt="0"/>
      <dgm:spPr/>
    </dgm:pt>
    <dgm:pt modelId="{50BCEA45-8532-4B4E-94FC-9E30D145BF5B}" type="pres">
      <dgm:prSet presAssocID="{DEFC36CF-4349-4553-ABB1-764E684676DE}" presName="childNode" presStyleLbl="node1" presStyleIdx="11" presStyleCnt="13" custScaleX="142448" custScaleY="10480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DA55637-6F18-426E-96D5-3CBE5BFAF308}" type="pres">
      <dgm:prSet presAssocID="{DEFC36CF-4349-4553-ABB1-764E684676DE}" presName="aSpace2" presStyleCnt="0"/>
      <dgm:spPr/>
    </dgm:pt>
    <dgm:pt modelId="{DA8383D4-C305-4CE1-905C-82B9492E68A5}" type="pres">
      <dgm:prSet presAssocID="{2084441F-A3BA-4875-9237-88BF57B86F90}" presName="childNode" presStyleLbl="node1" presStyleIdx="12" presStyleCnt="13" custScaleX="144348" custScaleY="1677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F63BF7D-4B6A-4DEF-A214-AB0C034ACD4E}" srcId="{3A2E125C-15C7-47C4-966A-45DFEF2AADAE}" destId="{8013030D-3098-4B00-A932-56B943FC3371}" srcOrd="2" destOrd="0" parTransId="{1823F8C8-D01C-43F6-9AFA-DAC53C5541F4}" sibTransId="{19B78972-609A-4D59-8FA5-0A398440F889}"/>
    <dgm:cxn modelId="{D19D2C35-45DF-4152-A5CC-4BB0B91BEDB9}" type="presOf" srcId="{B62FEC2A-5E5B-421F-A2B2-D8D29742C362}" destId="{704FCB0E-B698-4AA4-A177-9716B135A04D}" srcOrd="0" destOrd="0" presId="urn:microsoft.com/office/officeart/2005/8/layout/lProcess2"/>
    <dgm:cxn modelId="{0193E021-8B47-42B5-A10B-6D714C2B7F07}" type="presOf" srcId="{80B30488-3736-4741-AA85-5C99D486C46D}" destId="{E68A970E-16D1-4835-A710-8732CBD22D64}" srcOrd="0" destOrd="0" presId="urn:microsoft.com/office/officeart/2005/8/layout/lProcess2"/>
    <dgm:cxn modelId="{25A55950-9530-4234-9C08-9799212CEB80}" type="presOf" srcId="{2084441F-A3BA-4875-9237-88BF57B86F90}" destId="{DA8383D4-C305-4CE1-905C-82B9492E68A5}" srcOrd="0" destOrd="0" presId="urn:microsoft.com/office/officeart/2005/8/layout/lProcess2"/>
    <dgm:cxn modelId="{DF66440E-49B5-40FC-AFA2-E6FBEA96E6AA}" srcId="{F6099923-CCE9-445C-83D5-1CB5E3CCA670}" destId="{075AD9B1-0886-48F6-A0B9-BC5C1F5BD9A1}" srcOrd="0" destOrd="0" parTransId="{0D61DAA1-A82E-4C08-8612-07DB217C5590}" sibTransId="{22B3D913-F364-4C05-8F8A-4D99955C2398}"/>
    <dgm:cxn modelId="{26A17379-F25E-4CC8-9520-E1287F70F2DD}" srcId="{6C68CC00-7AE1-4A3E-94C9-AF4C84FEDE3B}" destId="{DEFC36CF-4349-4553-ABB1-764E684676DE}" srcOrd="2" destOrd="0" parTransId="{78981547-D41D-4E98-A185-4F3AA6E49FB0}" sibTransId="{0B8F0541-BF0D-4565-A34D-E2E182895704}"/>
    <dgm:cxn modelId="{F38250AF-1743-4EE8-86A9-FE0CC434E1E1}" type="presOf" srcId="{DEFC36CF-4349-4553-ABB1-764E684676DE}" destId="{50BCEA45-8532-4B4E-94FC-9E30D145BF5B}" srcOrd="0" destOrd="0" presId="urn:microsoft.com/office/officeart/2005/8/layout/lProcess2"/>
    <dgm:cxn modelId="{A886D955-F5CF-4D5F-BA40-1D4908117647}" type="presOf" srcId="{F6099923-CCE9-445C-83D5-1CB5E3CCA670}" destId="{1E3F3960-C776-4326-8F94-25C8DDF30691}" srcOrd="0" destOrd="0" presId="urn:microsoft.com/office/officeart/2005/8/layout/lProcess2"/>
    <dgm:cxn modelId="{8BBC20E9-8E7A-4864-A550-390FB2A07DEC}" srcId="{75D4D448-B1B2-4E5E-B515-835E55336464}" destId="{3A2E125C-15C7-47C4-966A-45DFEF2AADAE}" srcOrd="2" destOrd="0" parTransId="{6827588D-1C35-4459-B3D7-72F4E2EC1A87}" sibTransId="{C14BA851-4FFF-46BD-B4D6-C9FC06AD9158}"/>
    <dgm:cxn modelId="{C0F5C927-5177-43E9-9DFE-49C8E2D8A75F}" srcId="{80B30488-3736-4741-AA85-5C99D486C46D}" destId="{43E52D50-4615-466E-9F83-23E03C101D42}" srcOrd="1" destOrd="0" parTransId="{5A13530E-88A2-4B22-8D17-DD12D9A08875}" sibTransId="{B3B72664-79FE-4E90-A729-04B1BB76DC6F}"/>
    <dgm:cxn modelId="{EF5F9168-7004-4D0C-A766-CA0A779634B1}" srcId="{75D4D448-B1B2-4E5E-B515-835E55336464}" destId="{80B30488-3736-4741-AA85-5C99D486C46D}" srcOrd="1" destOrd="0" parTransId="{41E6FF37-8AB2-4D15-8FC7-E33403A9E4E4}" sibTransId="{FA1FD238-8380-4982-A846-F46C0A867AE4}"/>
    <dgm:cxn modelId="{4F0DCF21-4D7B-41B3-BA2C-148E2ADF581F}" type="presOf" srcId="{8013030D-3098-4B00-A932-56B943FC3371}" destId="{18E8D8AC-E21B-487C-843C-B593A62C4E1E}" srcOrd="0" destOrd="0" presId="urn:microsoft.com/office/officeart/2005/8/layout/lProcess2"/>
    <dgm:cxn modelId="{0126DD52-CDCB-4FF8-A5D6-977D28D8F21D}" srcId="{75D4D448-B1B2-4E5E-B515-835E55336464}" destId="{6C68CC00-7AE1-4A3E-94C9-AF4C84FEDE3B}" srcOrd="3" destOrd="0" parTransId="{6F48D8B5-B125-4327-B68D-02ABEB2279BB}" sibTransId="{3C9EC5C6-8FAB-4CA2-84D6-9462F1CD202A}"/>
    <dgm:cxn modelId="{3B899936-D548-42E3-B2FF-C9F6498995FA}" srcId="{F6099923-CCE9-445C-83D5-1CB5E3CCA670}" destId="{5D82849E-6BEC-46F6-9F14-4D420C655B40}" srcOrd="1" destOrd="0" parTransId="{A9781B51-6972-48E6-92C7-3B5520C077CA}" sibTransId="{EC3C09DB-03E8-4B3A-8AD2-A51CCBFF47CA}"/>
    <dgm:cxn modelId="{F10FA158-E9E2-4409-AA1A-354F35F3D6D6}" type="presOf" srcId="{0BFD3CAD-2B45-4239-B560-492603D224F6}" destId="{15BED696-B26E-4DB2-83A6-E9FFC54946ED}" srcOrd="0" destOrd="0" presId="urn:microsoft.com/office/officeart/2005/8/layout/lProcess2"/>
    <dgm:cxn modelId="{BAD4C251-F108-4882-8B56-D41CFFA933BA}" type="presOf" srcId="{70E0195F-15BE-411E-8979-D4599CC86BC9}" destId="{83CC9481-994C-4308-BC53-775C2538C965}" srcOrd="0" destOrd="0" presId="urn:microsoft.com/office/officeart/2005/8/layout/lProcess2"/>
    <dgm:cxn modelId="{21919A01-C5A0-4697-886E-2967436DD767}" type="presOf" srcId="{F6099923-CCE9-445C-83D5-1CB5E3CCA670}" destId="{8A01606F-3F0C-480C-A931-AD44480F8E28}" srcOrd="1" destOrd="0" presId="urn:microsoft.com/office/officeart/2005/8/layout/lProcess2"/>
    <dgm:cxn modelId="{9371442F-5B02-48E6-BD81-02080A80F04F}" type="presOf" srcId="{80B30488-3736-4741-AA85-5C99D486C46D}" destId="{D42F4313-5A1F-4AA9-9B21-327F9E726C10}" srcOrd="1" destOrd="0" presId="urn:microsoft.com/office/officeart/2005/8/layout/lProcess2"/>
    <dgm:cxn modelId="{2D00E008-BC22-4AA6-8A3E-42CCE0209A95}" srcId="{3A2E125C-15C7-47C4-966A-45DFEF2AADAE}" destId="{70E0195F-15BE-411E-8979-D4599CC86BC9}" srcOrd="0" destOrd="0" parTransId="{F7441696-84AA-4748-A737-0B869A8DE6B5}" sibTransId="{9D127805-AFBD-46B3-B7DC-83747A360690}"/>
    <dgm:cxn modelId="{8222655F-98A8-42B4-A65E-5DE250BAD9C2}" type="presOf" srcId="{075AD9B1-0886-48F6-A0B9-BC5C1F5BD9A1}" destId="{2350E5E4-1529-4C45-8E3E-037D27911F10}" srcOrd="0" destOrd="0" presId="urn:microsoft.com/office/officeart/2005/8/layout/lProcess2"/>
    <dgm:cxn modelId="{6979887C-E3AF-4F9B-831A-443D1843294E}" type="presOf" srcId="{75D4D448-B1B2-4E5E-B515-835E55336464}" destId="{C161B587-9910-478D-A752-CC5755FF5A80}" srcOrd="0" destOrd="0" presId="urn:microsoft.com/office/officeart/2005/8/layout/lProcess2"/>
    <dgm:cxn modelId="{D5D2E280-03E0-4BFC-9A11-4CA13FEF5415}" type="presOf" srcId="{EED6A560-8B5B-4C6F-A53F-399937B8CCF8}" destId="{9551B0BB-8C32-479B-A317-11EB8B1EB59F}" srcOrd="0" destOrd="0" presId="urn:microsoft.com/office/officeart/2005/8/layout/lProcess2"/>
    <dgm:cxn modelId="{139425FB-3D77-47EE-9203-041DF711E4A0}" type="presOf" srcId="{6C68CC00-7AE1-4A3E-94C9-AF4C84FEDE3B}" destId="{AC65A121-9CAB-4749-B94D-03B0B2A1761D}" srcOrd="1" destOrd="0" presId="urn:microsoft.com/office/officeart/2005/8/layout/lProcess2"/>
    <dgm:cxn modelId="{74BB1557-8934-40CE-9BB2-F494B2A1073E}" type="presOf" srcId="{27EAA606-F689-4ADD-A650-3FC5D7DCB381}" destId="{F218C270-7D1F-422B-AE1D-B5D74D54FB5A}" srcOrd="0" destOrd="0" presId="urn:microsoft.com/office/officeart/2005/8/layout/lProcess2"/>
    <dgm:cxn modelId="{9C486CE2-AF49-44C7-B233-23E4F61F0D97}" type="presOf" srcId="{3A2E125C-15C7-47C4-966A-45DFEF2AADAE}" destId="{6405D815-45F8-410B-A595-27E3F1F5F143}" srcOrd="1" destOrd="0" presId="urn:microsoft.com/office/officeart/2005/8/layout/lProcess2"/>
    <dgm:cxn modelId="{BE352303-FA12-4580-9DB5-3B730F9FC0E9}" type="presOf" srcId="{92826001-E9C5-4A15-A0C8-870284948AB1}" destId="{F2AED0EB-7B7E-400C-905B-F0B304200DF8}" srcOrd="0" destOrd="0" presId="urn:microsoft.com/office/officeart/2005/8/layout/lProcess2"/>
    <dgm:cxn modelId="{6CD763CE-CE09-42A6-ACA0-EBB02F8DB84D}" srcId="{80B30488-3736-4741-AA85-5C99D486C46D}" destId="{27EAA606-F689-4ADD-A650-3FC5D7DCB381}" srcOrd="2" destOrd="0" parTransId="{0EF0936D-EC86-495C-8937-5C452B456093}" sibTransId="{647FC822-7CFA-4408-95E4-9B5B5CAFFBA9}"/>
    <dgm:cxn modelId="{A20130BC-4F72-41E4-B137-D678D71AFD42}" type="presOf" srcId="{6C68CC00-7AE1-4A3E-94C9-AF4C84FEDE3B}" destId="{AAC90D60-EB7B-429F-A5C3-FD9AEF71C812}" srcOrd="0" destOrd="0" presId="urn:microsoft.com/office/officeart/2005/8/layout/lProcess2"/>
    <dgm:cxn modelId="{9D7EE0D7-F4A5-44ED-AA5C-505034966E65}" type="presOf" srcId="{2CB30FCA-1445-46CB-9C59-79225656B9B7}" destId="{B1441845-9A54-49E4-8AD5-A0554ED96384}" srcOrd="0" destOrd="0" presId="urn:microsoft.com/office/officeart/2005/8/layout/lProcess2"/>
    <dgm:cxn modelId="{35232319-5CA3-47BB-86EC-A8B866A4C812}" type="presOf" srcId="{3A2E125C-15C7-47C4-966A-45DFEF2AADAE}" destId="{D81E5CE3-8D1C-485E-98C2-E65FAC7E0B65}" srcOrd="0" destOrd="0" presId="urn:microsoft.com/office/officeart/2005/8/layout/lProcess2"/>
    <dgm:cxn modelId="{E2846002-677B-496E-A47C-F2E00722C569}" srcId="{3A2E125C-15C7-47C4-966A-45DFEF2AADAE}" destId="{92826001-E9C5-4A15-A0C8-870284948AB1}" srcOrd="3" destOrd="0" parTransId="{2B7E7B9D-1E0B-48B9-950C-EE32BA01FA0B}" sibTransId="{942349F5-9278-476D-9B14-BB8A3E7A1067}"/>
    <dgm:cxn modelId="{8355FED0-348F-4F96-8BA2-55A752E94F24}" srcId="{6C68CC00-7AE1-4A3E-94C9-AF4C84FEDE3B}" destId="{2084441F-A3BA-4875-9237-88BF57B86F90}" srcOrd="3" destOrd="0" parTransId="{3D9DE1EB-CCDF-4992-A36A-4F212B654339}" sibTransId="{234FFD92-D5B6-4395-AEEB-448FA361427B}"/>
    <dgm:cxn modelId="{2D18A423-64DC-4E74-A129-8310C937BAE1}" srcId="{80B30488-3736-4741-AA85-5C99D486C46D}" destId="{0BFD3CAD-2B45-4239-B560-492603D224F6}" srcOrd="0" destOrd="0" parTransId="{3FDE0FE7-3080-436F-84F7-1C03F53C316D}" sibTransId="{325F7FB2-929F-474E-AF6F-5DC30A5D232A}"/>
    <dgm:cxn modelId="{8B8E0263-9300-4D65-B0EA-6687D43D5471}" type="presOf" srcId="{5D82849E-6BEC-46F6-9F14-4D420C655B40}" destId="{999AB644-496E-445A-A19F-52AF446B4301}" srcOrd="0" destOrd="0" presId="urn:microsoft.com/office/officeart/2005/8/layout/lProcess2"/>
    <dgm:cxn modelId="{DDCDF872-8B87-4564-9982-E153AED9EE29}" srcId="{6C68CC00-7AE1-4A3E-94C9-AF4C84FEDE3B}" destId="{B62FEC2A-5E5B-421F-A2B2-D8D29742C362}" srcOrd="0" destOrd="0" parTransId="{963B6C45-F85E-4577-9E9B-E5250FE210C5}" sibTransId="{682C39AE-86EA-4018-8F55-9A3C66DCD08E}"/>
    <dgm:cxn modelId="{5BE2CC3F-1550-468F-A21A-5401AACC5EC1}" srcId="{75D4D448-B1B2-4E5E-B515-835E55336464}" destId="{F6099923-CCE9-445C-83D5-1CB5E3CCA670}" srcOrd="0" destOrd="0" parTransId="{84DAC958-A691-4924-A7D4-6F855099D82C}" sibTransId="{D3948754-FBF1-4013-86A4-5B4D92E58D86}"/>
    <dgm:cxn modelId="{FC1019BA-B526-4D23-B9ED-54E1D98937CD}" type="presOf" srcId="{43E52D50-4615-466E-9F83-23E03C101D42}" destId="{EFBA79E4-9B1C-4662-B161-8D0459D7A1C2}" srcOrd="0" destOrd="0" presId="urn:microsoft.com/office/officeart/2005/8/layout/lProcess2"/>
    <dgm:cxn modelId="{9C7E4108-3853-4D57-BFC2-3F2C0B5A1EF4}" srcId="{6C68CC00-7AE1-4A3E-94C9-AF4C84FEDE3B}" destId="{2CB30FCA-1445-46CB-9C59-79225656B9B7}" srcOrd="1" destOrd="0" parTransId="{A4165D7C-C041-4149-851C-655F4221F8C0}" sibTransId="{15CAB51E-2606-41DF-BE93-ED7B416F932E}"/>
    <dgm:cxn modelId="{00D7B8F3-6DA3-4386-BD7D-A62465F7528B}" srcId="{3A2E125C-15C7-47C4-966A-45DFEF2AADAE}" destId="{EED6A560-8B5B-4C6F-A53F-399937B8CCF8}" srcOrd="1" destOrd="0" parTransId="{027805D1-0D1C-46E4-B4F3-BE283C6C183E}" sibTransId="{CAB8B28D-4BC0-402A-9013-AA422EFDA011}"/>
    <dgm:cxn modelId="{D74BAB84-8416-4DF3-BECD-4C83DD04FA2D}" type="presParOf" srcId="{C161B587-9910-478D-A752-CC5755FF5A80}" destId="{171FCEB9-6BF4-432C-A4B4-6994A8D9A12C}" srcOrd="0" destOrd="0" presId="urn:microsoft.com/office/officeart/2005/8/layout/lProcess2"/>
    <dgm:cxn modelId="{40C4AD48-4F54-469E-AF15-627B7BA12C00}" type="presParOf" srcId="{171FCEB9-6BF4-432C-A4B4-6994A8D9A12C}" destId="{1E3F3960-C776-4326-8F94-25C8DDF30691}" srcOrd="0" destOrd="0" presId="urn:microsoft.com/office/officeart/2005/8/layout/lProcess2"/>
    <dgm:cxn modelId="{5FDAF05B-D704-45AC-9420-C955E4D5010E}" type="presParOf" srcId="{171FCEB9-6BF4-432C-A4B4-6994A8D9A12C}" destId="{8A01606F-3F0C-480C-A931-AD44480F8E28}" srcOrd="1" destOrd="0" presId="urn:microsoft.com/office/officeart/2005/8/layout/lProcess2"/>
    <dgm:cxn modelId="{0AA45E7D-CCB6-4CE9-B022-7DC08EC99F0B}" type="presParOf" srcId="{171FCEB9-6BF4-432C-A4B4-6994A8D9A12C}" destId="{3ED4696F-8975-44F0-BBF7-996600EBE155}" srcOrd="2" destOrd="0" presId="urn:microsoft.com/office/officeart/2005/8/layout/lProcess2"/>
    <dgm:cxn modelId="{F8B2BDD6-FA7D-4BF0-9105-15A9909D2AF9}" type="presParOf" srcId="{3ED4696F-8975-44F0-BBF7-996600EBE155}" destId="{00C1593E-5719-4714-8CE1-40E8910BE1A4}" srcOrd="0" destOrd="0" presId="urn:microsoft.com/office/officeart/2005/8/layout/lProcess2"/>
    <dgm:cxn modelId="{112B7C1B-C76E-4524-B18E-F31E92ACB150}" type="presParOf" srcId="{00C1593E-5719-4714-8CE1-40E8910BE1A4}" destId="{2350E5E4-1529-4C45-8E3E-037D27911F10}" srcOrd="0" destOrd="0" presId="urn:microsoft.com/office/officeart/2005/8/layout/lProcess2"/>
    <dgm:cxn modelId="{A677A383-4BCC-41BF-A349-4DC0E2541A4C}" type="presParOf" srcId="{00C1593E-5719-4714-8CE1-40E8910BE1A4}" destId="{1EB19967-EB24-4C4C-925B-88B110CD6B32}" srcOrd="1" destOrd="0" presId="urn:microsoft.com/office/officeart/2005/8/layout/lProcess2"/>
    <dgm:cxn modelId="{C9C6FF64-2405-4522-A72B-5A3722198351}" type="presParOf" srcId="{00C1593E-5719-4714-8CE1-40E8910BE1A4}" destId="{999AB644-496E-445A-A19F-52AF446B4301}" srcOrd="2" destOrd="0" presId="urn:microsoft.com/office/officeart/2005/8/layout/lProcess2"/>
    <dgm:cxn modelId="{9A829A09-C43F-4124-B47A-677EAB94CCF7}" type="presParOf" srcId="{C161B587-9910-478D-A752-CC5755FF5A80}" destId="{4757C132-4428-49A2-97BF-F1372625463D}" srcOrd="1" destOrd="0" presId="urn:microsoft.com/office/officeart/2005/8/layout/lProcess2"/>
    <dgm:cxn modelId="{3DE8E96C-4E82-4660-A289-BB22BB470577}" type="presParOf" srcId="{C161B587-9910-478D-A752-CC5755FF5A80}" destId="{B010A98D-177E-438A-868C-A1EA9202762E}" srcOrd="2" destOrd="0" presId="urn:microsoft.com/office/officeart/2005/8/layout/lProcess2"/>
    <dgm:cxn modelId="{9B08DF54-DA1C-4BF9-B049-058FE573B951}" type="presParOf" srcId="{B010A98D-177E-438A-868C-A1EA9202762E}" destId="{E68A970E-16D1-4835-A710-8732CBD22D64}" srcOrd="0" destOrd="0" presId="urn:microsoft.com/office/officeart/2005/8/layout/lProcess2"/>
    <dgm:cxn modelId="{1B370D75-2A4F-46F8-B671-A34D98A9CC0F}" type="presParOf" srcId="{B010A98D-177E-438A-868C-A1EA9202762E}" destId="{D42F4313-5A1F-4AA9-9B21-327F9E726C10}" srcOrd="1" destOrd="0" presId="urn:microsoft.com/office/officeart/2005/8/layout/lProcess2"/>
    <dgm:cxn modelId="{02EF738C-A5F4-447F-BAC4-F8B6F7706A90}" type="presParOf" srcId="{B010A98D-177E-438A-868C-A1EA9202762E}" destId="{E5BD6CFC-D4E9-4EB1-8A7F-96533062D651}" srcOrd="2" destOrd="0" presId="urn:microsoft.com/office/officeart/2005/8/layout/lProcess2"/>
    <dgm:cxn modelId="{5FBB7B9A-6E5C-45CB-8D55-345BA85A3AAD}" type="presParOf" srcId="{E5BD6CFC-D4E9-4EB1-8A7F-96533062D651}" destId="{52D51C21-E5F7-444A-B279-7F70BEF5EE62}" srcOrd="0" destOrd="0" presId="urn:microsoft.com/office/officeart/2005/8/layout/lProcess2"/>
    <dgm:cxn modelId="{40CFD9EB-F9D4-4498-BFB3-3CA9E5EE5860}" type="presParOf" srcId="{52D51C21-E5F7-444A-B279-7F70BEF5EE62}" destId="{15BED696-B26E-4DB2-83A6-E9FFC54946ED}" srcOrd="0" destOrd="0" presId="urn:microsoft.com/office/officeart/2005/8/layout/lProcess2"/>
    <dgm:cxn modelId="{A57844BF-DD5F-4D1E-9A15-97DCE25F1E45}" type="presParOf" srcId="{52D51C21-E5F7-444A-B279-7F70BEF5EE62}" destId="{9D5EF883-C63A-4770-A018-8232AC6C20A9}" srcOrd="1" destOrd="0" presId="urn:microsoft.com/office/officeart/2005/8/layout/lProcess2"/>
    <dgm:cxn modelId="{EB5754B1-FE09-4073-A0FC-C17B18FC839D}" type="presParOf" srcId="{52D51C21-E5F7-444A-B279-7F70BEF5EE62}" destId="{EFBA79E4-9B1C-4662-B161-8D0459D7A1C2}" srcOrd="2" destOrd="0" presId="urn:microsoft.com/office/officeart/2005/8/layout/lProcess2"/>
    <dgm:cxn modelId="{89BE4E52-569A-4E03-9A61-81D3F336E480}" type="presParOf" srcId="{52D51C21-E5F7-444A-B279-7F70BEF5EE62}" destId="{63C2B7C5-4443-446D-9793-FB6F69F5ECFF}" srcOrd="3" destOrd="0" presId="urn:microsoft.com/office/officeart/2005/8/layout/lProcess2"/>
    <dgm:cxn modelId="{369CE4D9-F2DA-417B-B1ED-20881038B8BB}" type="presParOf" srcId="{52D51C21-E5F7-444A-B279-7F70BEF5EE62}" destId="{F218C270-7D1F-422B-AE1D-B5D74D54FB5A}" srcOrd="4" destOrd="0" presId="urn:microsoft.com/office/officeart/2005/8/layout/lProcess2"/>
    <dgm:cxn modelId="{A748F53A-075D-4DEA-8C65-74047D405A0E}" type="presParOf" srcId="{C161B587-9910-478D-A752-CC5755FF5A80}" destId="{E4006B88-FD5C-4C8A-A5FD-166C25B6CE6B}" srcOrd="3" destOrd="0" presId="urn:microsoft.com/office/officeart/2005/8/layout/lProcess2"/>
    <dgm:cxn modelId="{F8D80AEF-B6DA-42B3-B92B-DF90D5F4286D}" type="presParOf" srcId="{C161B587-9910-478D-A752-CC5755FF5A80}" destId="{AEA81550-F309-41B8-A7E2-70949B14B816}" srcOrd="4" destOrd="0" presId="urn:microsoft.com/office/officeart/2005/8/layout/lProcess2"/>
    <dgm:cxn modelId="{DFB4190D-FA33-4074-809A-322A1FA68EE1}" type="presParOf" srcId="{AEA81550-F309-41B8-A7E2-70949B14B816}" destId="{D81E5CE3-8D1C-485E-98C2-E65FAC7E0B65}" srcOrd="0" destOrd="0" presId="urn:microsoft.com/office/officeart/2005/8/layout/lProcess2"/>
    <dgm:cxn modelId="{EF03784A-FECD-4A52-AB77-571242F3B6FA}" type="presParOf" srcId="{AEA81550-F309-41B8-A7E2-70949B14B816}" destId="{6405D815-45F8-410B-A595-27E3F1F5F143}" srcOrd="1" destOrd="0" presId="urn:microsoft.com/office/officeart/2005/8/layout/lProcess2"/>
    <dgm:cxn modelId="{05FA9415-2E94-4197-B005-240402F34B30}" type="presParOf" srcId="{AEA81550-F309-41B8-A7E2-70949B14B816}" destId="{AD039BC6-BE66-4666-9F14-1AD9A7568572}" srcOrd="2" destOrd="0" presId="urn:microsoft.com/office/officeart/2005/8/layout/lProcess2"/>
    <dgm:cxn modelId="{CDD39644-37CC-449E-9EFD-E729A0D32C20}" type="presParOf" srcId="{AD039BC6-BE66-4666-9F14-1AD9A7568572}" destId="{A904137F-9C0B-4A8D-B922-67EFB574F93E}" srcOrd="0" destOrd="0" presId="urn:microsoft.com/office/officeart/2005/8/layout/lProcess2"/>
    <dgm:cxn modelId="{F887B68F-BDBB-4C23-B691-DF3B9B3AC918}" type="presParOf" srcId="{A904137F-9C0B-4A8D-B922-67EFB574F93E}" destId="{83CC9481-994C-4308-BC53-775C2538C965}" srcOrd="0" destOrd="0" presId="urn:microsoft.com/office/officeart/2005/8/layout/lProcess2"/>
    <dgm:cxn modelId="{1C4694A9-1787-4F45-B371-516E837600AA}" type="presParOf" srcId="{A904137F-9C0B-4A8D-B922-67EFB574F93E}" destId="{F5ABE1CE-5E99-42A9-81AB-B099756B676B}" srcOrd="1" destOrd="0" presId="urn:microsoft.com/office/officeart/2005/8/layout/lProcess2"/>
    <dgm:cxn modelId="{7C258F91-37DD-4B7C-BB54-B2B0789865C7}" type="presParOf" srcId="{A904137F-9C0B-4A8D-B922-67EFB574F93E}" destId="{9551B0BB-8C32-479B-A317-11EB8B1EB59F}" srcOrd="2" destOrd="0" presId="urn:microsoft.com/office/officeart/2005/8/layout/lProcess2"/>
    <dgm:cxn modelId="{5C0C4E55-1C07-4841-B965-72D2E9F61B0A}" type="presParOf" srcId="{A904137F-9C0B-4A8D-B922-67EFB574F93E}" destId="{01AA37A3-595D-43D4-B8B5-F38D325E1DC8}" srcOrd="3" destOrd="0" presId="urn:microsoft.com/office/officeart/2005/8/layout/lProcess2"/>
    <dgm:cxn modelId="{75F5BDED-5348-4844-BF05-306623F01EF1}" type="presParOf" srcId="{A904137F-9C0B-4A8D-B922-67EFB574F93E}" destId="{18E8D8AC-E21B-487C-843C-B593A62C4E1E}" srcOrd="4" destOrd="0" presId="urn:microsoft.com/office/officeart/2005/8/layout/lProcess2"/>
    <dgm:cxn modelId="{21612982-0BC7-404A-9828-69B768B6D985}" type="presParOf" srcId="{A904137F-9C0B-4A8D-B922-67EFB574F93E}" destId="{67E22430-A5C0-437F-91EE-E2D15C94455F}" srcOrd="5" destOrd="0" presId="urn:microsoft.com/office/officeart/2005/8/layout/lProcess2"/>
    <dgm:cxn modelId="{DB857AC4-0179-46D2-8E58-9436C7099A4D}" type="presParOf" srcId="{A904137F-9C0B-4A8D-B922-67EFB574F93E}" destId="{F2AED0EB-7B7E-400C-905B-F0B304200DF8}" srcOrd="6" destOrd="0" presId="urn:microsoft.com/office/officeart/2005/8/layout/lProcess2"/>
    <dgm:cxn modelId="{CB33FBFB-1B3B-4CAD-9939-717053A83DE4}" type="presParOf" srcId="{C161B587-9910-478D-A752-CC5755FF5A80}" destId="{63FAC070-EC2F-48B5-A7F8-E2B3E8C91B9F}" srcOrd="5" destOrd="0" presId="urn:microsoft.com/office/officeart/2005/8/layout/lProcess2"/>
    <dgm:cxn modelId="{CB2EFF11-B552-4D34-B981-ACBCD251A070}" type="presParOf" srcId="{C161B587-9910-478D-A752-CC5755FF5A80}" destId="{89B8F27F-9C6D-4DEC-AB7F-58A7AE6813D2}" srcOrd="6" destOrd="0" presId="urn:microsoft.com/office/officeart/2005/8/layout/lProcess2"/>
    <dgm:cxn modelId="{D4B74A72-9E30-4054-8CC9-68960CE9662C}" type="presParOf" srcId="{89B8F27F-9C6D-4DEC-AB7F-58A7AE6813D2}" destId="{AAC90D60-EB7B-429F-A5C3-FD9AEF71C812}" srcOrd="0" destOrd="0" presId="urn:microsoft.com/office/officeart/2005/8/layout/lProcess2"/>
    <dgm:cxn modelId="{4C8D5D4E-C049-4172-9BE5-0792EFEAE6E4}" type="presParOf" srcId="{89B8F27F-9C6D-4DEC-AB7F-58A7AE6813D2}" destId="{AC65A121-9CAB-4749-B94D-03B0B2A1761D}" srcOrd="1" destOrd="0" presId="urn:microsoft.com/office/officeart/2005/8/layout/lProcess2"/>
    <dgm:cxn modelId="{982A9BBE-CE4E-469C-A7A8-92CBDCD8C1DE}" type="presParOf" srcId="{89B8F27F-9C6D-4DEC-AB7F-58A7AE6813D2}" destId="{5D32FEC5-FC96-42D3-AA62-1EA4BE2B532E}" srcOrd="2" destOrd="0" presId="urn:microsoft.com/office/officeart/2005/8/layout/lProcess2"/>
    <dgm:cxn modelId="{F0B1E077-5FFC-4988-A367-37C75A994F8B}" type="presParOf" srcId="{5D32FEC5-FC96-42D3-AA62-1EA4BE2B532E}" destId="{67818E76-FBBD-487A-A82E-4A7D14B3CC36}" srcOrd="0" destOrd="0" presId="urn:microsoft.com/office/officeart/2005/8/layout/lProcess2"/>
    <dgm:cxn modelId="{EEF5F0A1-9096-4239-8839-FCD4BD8905E3}" type="presParOf" srcId="{67818E76-FBBD-487A-A82E-4A7D14B3CC36}" destId="{704FCB0E-B698-4AA4-A177-9716B135A04D}" srcOrd="0" destOrd="0" presId="urn:microsoft.com/office/officeart/2005/8/layout/lProcess2"/>
    <dgm:cxn modelId="{33E8C605-1E0A-4B09-B714-1FE252B33854}" type="presParOf" srcId="{67818E76-FBBD-487A-A82E-4A7D14B3CC36}" destId="{90D5D894-1FDE-4156-8301-33054B5FA5E4}" srcOrd="1" destOrd="0" presId="urn:microsoft.com/office/officeart/2005/8/layout/lProcess2"/>
    <dgm:cxn modelId="{32E27ADD-5119-488B-98D8-45F33EC373E4}" type="presParOf" srcId="{67818E76-FBBD-487A-A82E-4A7D14B3CC36}" destId="{B1441845-9A54-49E4-8AD5-A0554ED96384}" srcOrd="2" destOrd="0" presId="urn:microsoft.com/office/officeart/2005/8/layout/lProcess2"/>
    <dgm:cxn modelId="{31E1853A-AD85-4583-82FD-E966967B4F11}" type="presParOf" srcId="{67818E76-FBBD-487A-A82E-4A7D14B3CC36}" destId="{AF8DA237-BE5C-4EBB-AD63-C3C88A76626E}" srcOrd="3" destOrd="0" presId="urn:microsoft.com/office/officeart/2005/8/layout/lProcess2"/>
    <dgm:cxn modelId="{B5EA1064-979D-4BBA-BFAC-06A043C7FA96}" type="presParOf" srcId="{67818E76-FBBD-487A-A82E-4A7D14B3CC36}" destId="{50BCEA45-8532-4B4E-94FC-9E30D145BF5B}" srcOrd="4" destOrd="0" presId="urn:microsoft.com/office/officeart/2005/8/layout/lProcess2"/>
    <dgm:cxn modelId="{14F1DF7F-DDA2-4701-9FF4-92F4CD2D82C5}" type="presParOf" srcId="{67818E76-FBBD-487A-A82E-4A7D14B3CC36}" destId="{FDA55637-6F18-426E-96D5-3CBE5BFAF308}" srcOrd="5" destOrd="0" presId="urn:microsoft.com/office/officeart/2005/8/layout/lProcess2"/>
    <dgm:cxn modelId="{7617C704-B53A-4733-A2CF-3C292861D6CE}" type="presParOf" srcId="{67818E76-FBBD-487A-A82E-4A7D14B3CC36}" destId="{DA8383D4-C305-4CE1-905C-82B9492E68A5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4531BE-093A-41AE-8F06-35B4F541F24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607D534-F198-4087-BEC7-287F9B236D47}">
      <dgm:prSet phldrT="[Texte]"/>
      <dgm:spPr/>
      <dgm:t>
        <a:bodyPr/>
        <a:lstStyle/>
        <a:p>
          <a:r>
            <a:rPr lang="fr-FR" b="1" dirty="0" smtClean="0">
              <a:latin typeface="Garamond" panose="02020404030301010803" pitchFamily="18" charset="0"/>
            </a:rPr>
            <a:t>Chercheur principal </a:t>
          </a:r>
          <a:r>
            <a:rPr lang="fr-FR" dirty="0" smtClean="0">
              <a:latin typeface="Garamond" panose="02020404030301010803" pitchFamily="18" charset="0"/>
            </a:rPr>
            <a:t>: transmission du formulaire à son établissement</a:t>
          </a:r>
          <a:endParaRPr lang="fr-FR" dirty="0">
            <a:latin typeface="Garamond" panose="02020404030301010803" pitchFamily="18" charset="0"/>
          </a:endParaRPr>
        </a:p>
      </dgm:t>
    </dgm:pt>
    <dgm:pt modelId="{874E1D70-49C9-47CB-9E5F-D7D56F106E30}" type="parTrans" cxnId="{F6A6E1BE-0E41-4E81-BA73-2841BC3E3791}">
      <dgm:prSet/>
      <dgm:spPr/>
      <dgm:t>
        <a:bodyPr/>
        <a:lstStyle/>
        <a:p>
          <a:endParaRPr lang="fr-FR"/>
        </a:p>
      </dgm:t>
    </dgm:pt>
    <dgm:pt modelId="{5E2854A8-F9F3-4914-ABA2-49A5B30B7418}" type="sibTrans" cxnId="{F6A6E1BE-0E41-4E81-BA73-2841BC3E3791}">
      <dgm:prSet/>
      <dgm:spPr/>
      <dgm:t>
        <a:bodyPr/>
        <a:lstStyle/>
        <a:p>
          <a:endParaRPr lang="fr-FR"/>
        </a:p>
      </dgm:t>
    </dgm:pt>
    <dgm:pt modelId="{826AC8BF-2389-4C02-A387-D18AD79A6DFA}">
      <dgm:prSet phldrT="[Texte]"/>
      <dgm:spPr/>
      <dgm:t>
        <a:bodyPr/>
        <a:lstStyle/>
        <a:p>
          <a:r>
            <a:rPr lang="fr-FR" dirty="0" smtClean="0">
              <a:latin typeface="Garamond" panose="02020404030301010803" pitchFamily="18" charset="0"/>
            </a:rPr>
            <a:t>Transmission du formulaire par l’établissement au FRQS</a:t>
          </a:r>
          <a:endParaRPr lang="fr-FR" dirty="0"/>
        </a:p>
      </dgm:t>
    </dgm:pt>
    <dgm:pt modelId="{24243213-6466-42A5-A812-D96D04A1DF5C}" type="parTrans" cxnId="{1FA63022-14D9-4F10-8ABF-C92316B742A1}">
      <dgm:prSet/>
      <dgm:spPr/>
      <dgm:t>
        <a:bodyPr/>
        <a:lstStyle/>
        <a:p>
          <a:endParaRPr lang="fr-FR"/>
        </a:p>
      </dgm:t>
    </dgm:pt>
    <dgm:pt modelId="{E3761757-52B6-4177-AED1-39CB2F0A413B}" type="sibTrans" cxnId="{1FA63022-14D9-4F10-8ABF-C92316B742A1}">
      <dgm:prSet/>
      <dgm:spPr/>
      <dgm:t>
        <a:bodyPr/>
        <a:lstStyle/>
        <a:p>
          <a:endParaRPr lang="fr-FR"/>
        </a:p>
      </dgm:t>
    </dgm:pt>
    <dgm:pt modelId="{B4FDB144-D967-47FC-8DAE-D87079A1006B}" type="pres">
      <dgm:prSet presAssocID="{084531BE-093A-41AE-8F06-35B4F541F242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C555379-A790-4DC5-A05C-F298A230787D}" type="pres">
      <dgm:prSet presAssocID="{084531BE-093A-41AE-8F06-35B4F541F242}" presName="arrow" presStyleLbl="bgShp" presStyleIdx="0" presStyleCnt="1"/>
      <dgm:spPr/>
    </dgm:pt>
    <dgm:pt modelId="{7B4D3ED8-0248-4B2D-932E-F6DC2A5EE264}" type="pres">
      <dgm:prSet presAssocID="{084531BE-093A-41AE-8F06-35B4F541F242}" presName="linearProcess" presStyleCnt="0"/>
      <dgm:spPr/>
    </dgm:pt>
    <dgm:pt modelId="{5F5AF113-C1DC-4376-814C-B567BDB2C5CB}" type="pres">
      <dgm:prSet presAssocID="{B607D534-F198-4087-BEC7-287F9B236D47}" presName="textNode" presStyleLbl="node1" presStyleIdx="0" presStyleCnt="2" custScaleY="136177" custLinFactX="-13988" custLinFactNeighborX="-100000" custLinFactNeighborY="492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A1893F5-CCBA-4A4C-A192-814E275D8AF3}" type="pres">
      <dgm:prSet presAssocID="{5E2854A8-F9F3-4914-ABA2-49A5B30B7418}" presName="sibTrans" presStyleCnt="0"/>
      <dgm:spPr/>
    </dgm:pt>
    <dgm:pt modelId="{26B7337F-A6DD-49FF-971E-C8CBA1DAAA83}" type="pres">
      <dgm:prSet presAssocID="{826AC8BF-2389-4C02-A387-D18AD79A6DFA}" presName="textNode" presStyleLbl="node1" presStyleIdx="1" presStyleCnt="2" custScaleY="13765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FA63022-14D9-4F10-8ABF-C92316B742A1}" srcId="{084531BE-093A-41AE-8F06-35B4F541F242}" destId="{826AC8BF-2389-4C02-A387-D18AD79A6DFA}" srcOrd="1" destOrd="0" parTransId="{24243213-6466-42A5-A812-D96D04A1DF5C}" sibTransId="{E3761757-52B6-4177-AED1-39CB2F0A413B}"/>
    <dgm:cxn modelId="{1331369E-1EC3-4F3E-AFD3-AB01D4C4404E}" type="presOf" srcId="{084531BE-093A-41AE-8F06-35B4F541F242}" destId="{B4FDB144-D967-47FC-8DAE-D87079A1006B}" srcOrd="0" destOrd="0" presId="urn:microsoft.com/office/officeart/2005/8/layout/hProcess9"/>
    <dgm:cxn modelId="{F6A6E1BE-0E41-4E81-BA73-2841BC3E3791}" srcId="{084531BE-093A-41AE-8F06-35B4F541F242}" destId="{B607D534-F198-4087-BEC7-287F9B236D47}" srcOrd="0" destOrd="0" parTransId="{874E1D70-49C9-47CB-9E5F-D7D56F106E30}" sibTransId="{5E2854A8-F9F3-4914-ABA2-49A5B30B7418}"/>
    <dgm:cxn modelId="{49E562DE-99A8-496E-816E-612FF2952568}" type="presOf" srcId="{B607D534-F198-4087-BEC7-287F9B236D47}" destId="{5F5AF113-C1DC-4376-814C-B567BDB2C5CB}" srcOrd="0" destOrd="0" presId="urn:microsoft.com/office/officeart/2005/8/layout/hProcess9"/>
    <dgm:cxn modelId="{F9A1B173-CCBF-4E1B-9326-CE848028CBD8}" type="presOf" srcId="{826AC8BF-2389-4C02-A387-D18AD79A6DFA}" destId="{26B7337F-A6DD-49FF-971E-C8CBA1DAAA83}" srcOrd="0" destOrd="0" presId="urn:microsoft.com/office/officeart/2005/8/layout/hProcess9"/>
    <dgm:cxn modelId="{1007F1A4-7198-441F-B69A-3A5DEAD54A9A}" type="presParOf" srcId="{B4FDB144-D967-47FC-8DAE-D87079A1006B}" destId="{4C555379-A790-4DC5-A05C-F298A230787D}" srcOrd="0" destOrd="0" presId="urn:microsoft.com/office/officeart/2005/8/layout/hProcess9"/>
    <dgm:cxn modelId="{4DBE8834-5692-4839-B7F6-E6F6A6CF0D45}" type="presParOf" srcId="{B4FDB144-D967-47FC-8DAE-D87079A1006B}" destId="{7B4D3ED8-0248-4B2D-932E-F6DC2A5EE264}" srcOrd="1" destOrd="0" presId="urn:microsoft.com/office/officeart/2005/8/layout/hProcess9"/>
    <dgm:cxn modelId="{6E151829-17B6-451E-96D1-E6515C518E5D}" type="presParOf" srcId="{7B4D3ED8-0248-4B2D-932E-F6DC2A5EE264}" destId="{5F5AF113-C1DC-4376-814C-B567BDB2C5CB}" srcOrd="0" destOrd="0" presId="urn:microsoft.com/office/officeart/2005/8/layout/hProcess9"/>
    <dgm:cxn modelId="{85EA2F35-C464-4E10-ACC5-408C5DE25A4B}" type="presParOf" srcId="{7B4D3ED8-0248-4B2D-932E-F6DC2A5EE264}" destId="{5A1893F5-CCBA-4A4C-A192-814E275D8AF3}" srcOrd="1" destOrd="0" presId="urn:microsoft.com/office/officeart/2005/8/layout/hProcess9"/>
    <dgm:cxn modelId="{50C9CC36-B9C3-49AD-8825-32C8632DF6C4}" type="presParOf" srcId="{7B4D3ED8-0248-4B2D-932E-F6DC2A5EE264}" destId="{26B7337F-A6DD-49FF-971E-C8CBA1DAAA83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4531BE-093A-41AE-8F06-35B4F541F24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607D534-F198-4087-BEC7-287F9B236D47}">
      <dgm:prSet phldrT="[Texte]"/>
      <dgm:spPr/>
      <dgm:t>
        <a:bodyPr/>
        <a:lstStyle/>
        <a:p>
          <a:r>
            <a:rPr lang="fr-FR" b="1" dirty="0" smtClean="0">
              <a:latin typeface="Garamond" panose="02020404030301010803" pitchFamily="18" charset="0"/>
            </a:rPr>
            <a:t>Entrepreneur scientifique </a:t>
          </a:r>
          <a:r>
            <a:rPr lang="fr-FR" dirty="0" smtClean="0">
              <a:latin typeface="Garamond" panose="02020404030301010803" pitchFamily="18" charset="0"/>
            </a:rPr>
            <a:t>: transmission de tous les documents exigés au FRQS</a:t>
          </a:r>
          <a:endParaRPr lang="fr-FR" dirty="0">
            <a:latin typeface="Garamond" panose="02020404030301010803" pitchFamily="18" charset="0"/>
          </a:endParaRPr>
        </a:p>
      </dgm:t>
    </dgm:pt>
    <dgm:pt modelId="{874E1D70-49C9-47CB-9E5F-D7D56F106E30}" type="parTrans" cxnId="{F6A6E1BE-0E41-4E81-BA73-2841BC3E3791}">
      <dgm:prSet/>
      <dgm:spPr/>
      <dgm:t>
        <a:bodyPr/>
        <a:lstStyle/>
        <a:p>
          <a:endParaRPr lang="fr-FR"/>
        </a:p>
      </dgm:t>
    </dgm:pt>
    <dgm:pt modelId="{5E2854A8-F9F3-4914-ABA2-49A5B30B7418}" type="sibTrans" cxnId="{F6A6E1BE-0E41-4E81-BA73-2841BC3E3791}">
      <dgm:prSet/>
      <dgm:spPr/>
      <dgm:t>
        <a:bodyPr/>
        <a:lstStyle/>
        <a:p>
          <a:endParaRPr lang="fr-FR"/>
        </a:p>
      </dgm:t>
    </dgm:pt>
    <dgm:pt modelId="{B4FDB144-D967-47FC-8DAE-D87079A1006B}" type="pres">
      <dgm:prSet presAssocID="{084531BE-093A-41AE-8F06-35B4F541F242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C555379-A790-4DC5-A05C-F298A230787D}" type="pres">
      <dgm:prSet presAssocID="{084531BE-093A-41AE-8F06-35B4F541F242}" presName="arrow" presStyleLbl="bgShp" presStyleIdx="0" presStyleCnt="1"/>
      <dgm:spPr/>
    </dgm:pt>
    <dgm:pt modelId="{7B4D3ED8-0248-4B2D-932E-F6DC2A5EE264}" type="pres">
      <dgm:prSet presAssocID="{084531BE-093A-41AE-8F06-35B4F541F242}" presName="linearProcess" presStyleCnt="0"/>
      <dgm:spPr/>
    </dgm:pt>
    <dgm:pt modelId="{5F5AF113-C1DC-4376-814C-B567BDB2C5CB}" type="pres">
      <dgm:prSet presAssocID="{B607D534-F198-4087-BEC7-287F9B236D47}" presName="textNode" presStyleLbl="node1" presStyleIdx="0" presStyleCnt="1" custScaleY="13617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331369E-1EC3-4F3E-AFD3-AB01D4C4404E}" type="presOf" srcId="{084531BE-093A-41AE-8F06-35B4F541F242}" destId="{B4FDB144-D967-47FC-8DAE-D87079A1006B}" srcOrd="0" destOrd="0" presId="urn:microsoft.com/office/officeart/2005/8/layout/hProcess9"/>
    <dgm:cxn modelId="{F6A6E1BE-0E41-4E81-BA73-2841BC3E3791}" srcId="{084531BE-093A-41AE-8F06-35B4F541F242}" destId="{B607D534-F198-4087-BEC7-287F9B236D47}" srcOrd="0" destOrd="0" parTransId="{874E1D70-49C9-47CB-9E5F-D7D56F106E30}" sibTransId="{5E2854A8-F9F3-4914-ABA2-49A5B30B7418}"/>
    <dgm:cxn modelId="{49E562DE-99A8-496E-816E-612FF2952568}" type="presOf" srcId="{B607D534-F198-4087-BEC7-287F9B236D47}" destId="{5F5AF113-C1DC-4376-814C-B567BDB2C5CB}" srcOrd="0" destOrd="0" presId="urn:microsoft.com/office/officeart/2005/8/layout/hProcess9"/>
    <dgm:cxn modelId="{1007F1A4-7198-441F-B69A-3A5DEAD54A9A}" type="presParOf" srcId="{B4FDB144-D967-47FC-8DAE-D87079A1006B}" destId="{4C555379-A790-4DC5-A05C-F298A230787D}" srcOrd="0" destOrd="0" presId="urn:microsoft.com/office/officeart/2005/8/layout/hProcess9"/>
    <dgm:cxn modelId="{4DBE8834-5692-4839-B7F6-E6F6A6CF0D45}" type="presParOf" srcId="{B4FDB144-D967-47FC-8DAE-D87079A1006B}" destId="{7B4D3ED8-0248-4B2D-932E-F6DC2A5EE264}" srcOrd="1" destOrd="0" presId="urn:microsoft.com/office/officeart/2005/8/layout/hProcess9"/>
    <dgm:cxn modelId="{6E151829-17B6-451E-96D1-E6515C518E5D}" type="presParOf" srcId="{7B4D3ED8-0248-4B2D-932E-F6DC2A5EE264}" destId="{5F5AF113-C1DC-4376-814C-B567BDB2C5CB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3F3960-C776-4326-8F94-25C8DDF30691}">
      <dsp:nvSpPr>
        <dsp:cNvPr id="0" name=""/>
        <dsp:cNvSpPr/>
      </dsp:nvSpPr>
      <dsp:spPr>
        <a:xfrm>
          <a:off x="34405" y="0"/>
          <a:ext cx="1773321" cy="507619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latin typeface="Garamond" panose="02020404030301010803" pitchFamily="18" charset="0"/>
            </a:rPr>
            <a:t>Pertinence 20%</a:t>
          </a:r>
          <a:endParaRPr lang="fr-FR" sz="2000" kern="1200" dirty="0">
            <a:latin typeface="Garamond" panose="02020404030301010803" pitchFamily="18" charset="0"/>
          </a:endParaRPr>
        </a:p>
      </dsp:txBody>
      <dsp:txXfrm>
        <a:off x="34405" y="0"/>
        <a:ext cx="1773321" cy="1522857"/>
      </dsp:txXfrm>
    </dsp:sp>
    <dsp:sp modelId="{2350E5E4-1529-4C45-8E3E-037D27911F10}">
      <dsp:nvSpPr>
        <dsp:cNvPr id="0" name=""/>
        <dsp:cNvSpPr/>
      </dsp:nvSpPr>
      <dsp:spPr>
        <a:xfrm>
          <a:off x="4135" y="1524344"/>
          <a:ext cx="1833861" cy="15305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600" b="0" i="0" kern="1200" dirty="0" smtClean="0">
              <a:latin typeface="Garamond" panose="02020404030301010803" pitchFamily="18" charset="0"/>
            </a:rPr>
            <a:t>Clarté des objectifs et de leur pertinence au regard des besoins en recherche</a:t>
          </a:r>
          <a:endParaRPr lang="fr-FR" sz="1600" kern="1200" dirty="0">
            <a:latin typeface="Garamond" panose="02020404030301010803" pitchFamily="18" charset="0"/>
          </a:endParaRPr>
        </a:p>
      </dsp:txBody>
      <dsp:txXfrm>
        <a:off x="48963" y="1569172"/>
        <a:ext cx="1744205" cy="1440884"/>
      </dsp:txXfrm>
    </dsp:sp>
    <dsp:sp modelId="{999AB644-496E-445A-A19F-52AF446B4301}">
      <dsp:nvSpPr>
        <dsp:cNvPr id="0" name=""/>
        <dsp:cNvSpPr/>
      </dsp:nvSpPr>
      <dsp:spPr>
        <a:xfrm>
          <a:off x="4135" y="3290352"/>
          <a:ext cx="1833861" cy="15305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600" b="0" i="0" kern="1200" dirty="0" smtClean="0">
              <a:latin typeface="Garamond" panose="02020404030301010803" pitchFamily="18" charset="0"/>
            </a:rPr>
            <a:t>Caractère innovant et potentiel de commercialisation de ce qui sera développé</a:t>
          </a:r>
          <a:endParaRPr lang="fr-FR" sz="1600" b="0" i="0" kern="1200" dirty="0" smtClean="0">
            <a:latin typeface="Garamond" panose="02020404030301010803" pitchFamily="18" charset="0"/>
          </a:endParaRPr>
        </a:p>
      </dsp:txBody>
      <dsp:txXfrm>
        <a:off x="48963" y="3335180"/>
        <a:ext cx="1744205" cy="1440884"/>
      </dsp:txXfrm>
    </dsp:sp>
    <dsp:sp modelId="{E68A970E-16D1-4835-A710-8732CBD22D64}">
      <dsp:nvSpPr>
        <dsp:cNvPr id="0" name=""/>
        <dsp:cNvSpPr/>
      </dsp:nvSpPr>
      <dsp:spPr>
        <a:xfrm>
          <a:off x="2036443" y="0"/>
          <a:ext cx="1780817" cy="507619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latin typeface="Garamond" panose="02020404030301010803" pitchFamily="18" charset="0"/>
            </a:rPr>
            <a:t>Approche de recherche 25%</a:t>
          </a:r>
          <a:endParaRPr lang="fr-FR" sz="2000" kern="1200" dirty="0">
            <a:latin typeface="Garamond" panose="02020404030301010803" pitchFamily="18" charset="0"/>
          </a:endParaRPr>
        </a:p>
      </dsp:txBody>
      <dsp:txXfrm>
        <a:off x="2036443" y="0"/>
        <a:ext cx="1780817" cy="1522857"/>
      </dsp:txXfrm>
    </dsp:sp>
    <dsp:sp modelId="{15BED696-B26E-4DB2-83A6-E9FFC54946ED}">
      <dsp:nvSpPr>
        <dsp:cNvPr id="0" name=""/>
        <dsp:cNvSpPr/>
      </dsp:nvSpPr>
      <dsp:spPr>
        <a:xfrm>
          <a:off x="2009921" y="1523873"/>
          <a:ext cx="1833861" cy="1091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0" i="0" kern="1200" dirty="0" smtClean="0">
              <a:latin typeface="Garamond" panose="02020404030301010803" pitchFamily="18" charset="0"/>
            </a:rPr>
            <a:t>Valeur ajoutée de la collaboration entre l’entreprise scientifique et la communauté de chercheurs et chercheuses</a:t>
          </a:r>
          <a:endParaRPr lang="fr-FR" sz="1400" kern="1200" dirty="0">
            <a:latin typeface="Garamond" panose="02020404030301010803" pitchFamily="18" charset="0"/>
          </a:endParaRPr>
        </a:p>
      </dsp:txBody>
      <dsp:txXfrm>
        <a:off x="2041885" y="1555837"/>
        <a:ext cx="1769933" cy="1027393"/>
      </dsp:txXfrm>
    </dsp:sp>
    <dsp:sp modelId="{EFBA79E4-9B1C-4662-B161-8D0459D7A1C2}">
      <dsp:nvSpPr>
        <dsp:cNvPr id="0" name=""/>
        <dsp:cNvSpPr/>
      </dsp:nvSpPr>
      <dsp:spPr>
        <a:xfrm>
          <a:off x="2009921" y="2732928"/>
          <a:ext cx="1833861" cy="8927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0" i="0" kern="1200" dirty="0" smtClean="0">
              <a:latin typeface="Garamond" panose="02020404030301010803" pitchFamily="18" charset="0"/>
            </a:rPr>
            <a:t>Pertinence et faisabilité (cohérence entre les étapes de réalisation proposées)</a:t>
          </a:r>
          <a:endParaRPr lang="fr-FR" sz="1400" kern="1200" dirty="0">
            <a:latin typeface="Garamond" panose="02020404030301010803" pitchFamily="18" charset="0"/>
          </a:endParaRPr>
        </a:p>
      </dsp:txBody>
      <dsp:txXfrm>
        <a:off x="2036069" y="2759076"/>
        <a:ext cx="1781565" cy="840460"/>
      </dsp:txXfrm>
    </dsp:sp>
    <dsp:sp modelId="{F218C270-7D1F-422B-AE1D-B5D74D54FB5A}">
      <dsp:nvSpPr>
        <dsp:cNvPr id="0" name=""/>
        <dsp:cNvSpPr/>
      </dsp:nvSpPr>
      <dsp:spPr>
        <a:xfrm>
          <a:off x="2009921" y="3743419"/>
          <a:ext cx="1833861" cy="10779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0" i="0" kern="1200" dirty="0" smtClean="0">
              <a:latin typeface="Garamond" panose="02020404030301010803" pitchFamily="18" charset="0"/>
            </a:rPr>
            <a:t>Caractère innovant de la méthodologie ou de l’approche pour répondre au(x) besoin(s) identifié(s) (scientifiques et entrepreneuriaux)</a:t>
          </a:r>
          <a:endParaRPr lang="fr-CA" sz="1400" kern="1200" dirty="0">
            <a:latin typeface="Garamond" panose="02020404030301010803" pitchFamily="18" charset="0"/>
          </a:endParaRPr>
        </a:p>
      </dsp:txBody>
      <dsp:txXfrm>
        <a:off x="2041493" y="3774991"/>
        <a:ext cx="1770717" cy="1014800"/>
      </dsp:txXfrm>
    </dsp:sp>
    <dsp:sp modelId="{D81E5CE3-8D1C-485E-98C2-E65FAC7E0B65}">
      <dsp:nvSpPr>
        <dsp:cNvPr id="0" name=""/>
        <dsp:cNvSpPr/>
      </dsp:nvSpPr>
      <dsp:spPr>
        <a:xfrm>
          <a:off x="4094472" y="0"/>
          <a:ext cx="1676333" cy="507619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000" b="0" i="0" kern="1200" dirty="0" smtClean="0">
              <a:latin typeface="Garamond" panose="02020404030301010803" pitchFamily="18" charset="0"/>
            </a:rPr>
            <a:t>Compétences de l’équipe et contribution des parties prenantes 30%</a:t>
          </a:r>
          <a:endParaRPr lang="fr-FR" sz="2000" b="0" i="0" kern="1200" dirty="0">
            <a:latin typeface="Garamond" panose="02020404030301010803" pitchFamily="18" charset="0"/>
          </a:endParaRPr>
        </a:p>
      </dsp:txBody>
      <dsp:txXfrm>
        <a:off x="4094472" y="0"/>
        <a:ext cx="1676333" cy="1522857"/>
      </dsp:txXfrm>
    </dsp:sp>
    <dsp:sp modelId="{83CC9481-994C-4308-BC53-775C2538C965}">
      <dsp:nvSpPr>
        <dsp:cNvPr id="0" name=""/>
        <dsp:cNvSpPr/>
      </dsp:nvSpPr>
      <dsp:spPr>
        <a:xfrm>
          <a:off x="4015708" y="1524691"/>
          <a:ext cx="1833861" cy="824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0" i="0" kern="1200" dirty="0" smtClean="0">
              <a:latin typeface="Garamond" panose="02020404030301010803" pitchFamily="18" charset="0"/>
            </a:rPr>
            <a:t>Qualité des expériences et des réalisations de l’équipe dans le domaine de recherche proposé</a:t>
          </a:r>
          <a:endParaRPr lang="fr-FR" sz="1400" kern="1200" dirty="0">
            <a:latin typeface="Garamond" panose="02020404030301010803" pitchFamily="18" charset="0"/>
          </a:endParaRPr>
        </a:p>
      </dsp:txBody>
      <dsp:txXfrm>
        <a:off x="4039866" y="1548849"/>
        <a:ext cx="1785545" cy="776491"/>
      </dsp:txXfrm>
    </dsp:sp>
    <dsp:sp modelId="{9551B0BB-8C32-479B-A317-11EB8B1EB59F}">
      <dsp:nvSpPr>
        <dsp:cNvPr id="0" name=""/>
        <dsp:cNvSpPr/>
      </dsp:nvSpPr>
      <dsp:spPr>
        <a:xfrm>
          <a:off x="4015708" y="2482600"/>
          <a:ext cx="1833861" cy="9863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0" i="0" kern="1200" dirty="0" smtClean="0">
              <a:latin typeface="Garamond" panose="02020404030301010803" pitchFamily="18" charset="0"/>
            </a:rPr>
            <a:t>Qualité des expériences en recherche, en innovation et en commercialisation de l’entreprise scientifique</a:t>
          </a:r>
          <a:endParaRPr lang="fr-FR" sz="1400" kern="1200" dirty="0">
            <a:latin typeface="Garamond" panose="02020404030301010803" pitchFamily="18" charset="0"/>
          </a:endParaRPr>
        </a:p>
      </dsp:txBody>
      <dsp:txXfrm>
        <a:off x="4044598" y="2511490"/>
        <a:ext cx="1776081" cy="928604"/>
      </dsp:txXfrm>
    </dsp:sp>
    <dsp:sp modelId="{18E8D8AC-E21B-487C-843C-B593A62C4E1E}">
      <dsp:nvSpPr>
        <dsp:cNvPr id="0" name=""/>
        <dsp:cNvSpPr/>
      </dsp:nvSpPr>
      <dsp:spPr>
        <a:xfrm>
          <a:off x="4015708" y="3602085"/>
          <a:ext cx="1833861" cy="5048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0" i="0" kern="1200" dirty="0" smtClean="0">
              <a:latin typeface="Garamond" panose="02020404030301010803" pitchFamily="18" charset="0"/>
            </a:rPr>
            <a:t>Complémentarité des expertises</a:t>
          </a:r>
          <a:endParaRPr lang="fr-CA" sz="1400" kern="1200" dirty="0">
            <a:latin typeface="Garamond" panose="02020404030301010803" pitchFamily="18" charset="0"/>
          </a:endParaRPr>
        </a:p>
      </dsp:txBody>
      <dsp:txXfrm>
        <a:off x="4030495" y="3616872"/>
        <a:ext cx="1804287" cy="475289"/>
      </dsp:txXfrm>
    </dsp:sp>
    <dsp:sp modelId="{F2AED0EB-7B7E-400C-905B-F0B304200DF8}">
      <dsp:nvSpPr>
        <dsp:cNvPr id="0" name=""/>
        <dsp:cNvSpPr/>
      </dsp:nvSpPr>
      <dsp:spPr>
        <a:xfrm>
          <a:off x="4015708" y="4240050"/>
          <a:ext cx="1833861" cy="5804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0" i="0" kern="1200" dirty="0" smtClean="0">
              <a:latin typeface="Garamond" panose="02020404030301010803" pitchFamily="18" charset="0"/>
            </a:rPr>
            <a:t>Stratégie de collaboration intersectorielle</a:t>
          </a:r>
          <a:endParaRPr lang="fr-CA" sz="1400" kern="1200" dirty="0">
            <a:latin typeface="Garamond" panose="02020404030301010803" pitchFamily="18" charset="0"/>
          </a:endParaRPr>
        </a:p>
      </dsp:txBody>
      <dsp:txXfrm>
        <a:off x="4032710" y="4257052"/>
        <a:ext cx="1799857" cy="546491"/>
      </dsp:txXfrm>
    </dsp:sp>
    <dsp:sp modelId="{AAC90D60-EB7B-429F-A5C3-FD9AEF71C812}">
      <dsp:nvSpPr>
        <dsp:cNvPr id="0" name=""/>
        <dsp:cNvSpPr/>
      </dsp:nvSpPr>
      <dsp:spPr>
        <a:xfrm>
          <a:off x="6021494" y="0"/>
          <a:ext cx="2865821" cy="507619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000" b="0" i="0" kern="1200" dirty="0" smtClean="0">
              <a:latin typeface="Garamond" panose="02020404030301010803" pitchFamily="18" charset="0"/>
            </a:rPr>
            <a:t>Retombées anticipées et stratégie de transfert 25%</a:t>
          </a:r>
          <a:endParaRPr lang="fr-FR" sz="2000" b="0" i="0" kern="1200" dirty="0">
            <a:latin typeface="Garamond" panose="02020404030301010803" pitchFamily="18" charset="0"/>
          </a:endParaRPr>
        </a:p>
      </dsp:txBody>
      <dsp:txXfrm>
        <a:off x="6021494" y="0"/>
        <a:ext cx="2865821" cy="1522857"/>
      </dsp:txXfrm>
    </dsp:sp>
    <dsp:sp modelId="{704FCB0E-B698-4AA4-A177-9716B135A04D}">
      <dsp:nvSpPr>
        <dsp:cNvPr id="0" name=""/>
        <dsp:cNvSpPr/>
      </dsp:nvSpPr>
      <dsp:spPr>
        <a:xfrm>
          <a:off x="6183090" y="1523913"/>
          <a:ext cx="2542631" cy="5300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0" i="0" kern="1200" dirty="0" smtClean="0">
              <a:latin typeface="Garamond" panose="02020404030301010803" pitchFamily="18" charset="0"/>
            </a:rPr>
            <a:t>Stratégie pour mesurer l’atteinte des objectifs de la collaboration de recherche</a:t>
          </a:r>
          <a:endParaRPr lang="fr-FR" sz="1400" kern="1200" dirty="0">
            <a:latin typeface="Garamond" panose="02020404030301010803" pitchFamily="18" charset="0"/>
          </a:endParaRPr>
        </a:p>
      </dsp:txBody>
      <dsp:txXfrm>
        <a:off x="6198613" y="1539436"/>
        <a:ext cx="2511585" cy="498964"/>
      </dsp:txXfrm>
    </dsp:sp>
    <dsp:sp modelId="{B1441845-9A54-49E4-8AD5-A0554ED96384}">
      <dsp:nvSpPr>
        <dsp:cNvPr id="0" name=""/>
        <dsp:cNvSpPr/>
      </dsp:nvSpPr>
      <dsp:spPr>
        <a:xfrm>
          <a:off x="6165668" y="2161991"/>
          <a:ext cx="2577474" cy="5287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0" i="0" kern="1200" dirty="0" smtClean="0">
              <a:latin typeface="Garamond" panose="02020404030301010803" pitchFamily="18" charset="0"/>
            </a:rPr>
            <a:t>Stratégie et potentiel d’innovation, d’adoption et de transformation dans des milieux utilisateurs </a:t>
          </a:r>
          <a:endParaRPr lang="fr-FR" sz="1400" kern="1200" dirty="0">
            <a:latin typeface="Garamond" panose="02020404030301010803" pitchFamily="18" charset="0"/>
          </a:endParaRPr>
        </a:p>
      </dsp:txBody>
      <dsp:txXfrm>
        <a:off x="6181154" y="2177477"/>
        <a:ext cx="2546502" cy="497766"/>
      </dsp:txXfrm>
    </dsp:sp>
    <dsp:sp modelId="{50BCEA45-8532-4B4E-94FC-9E30D145BF5B}">
      <dsp:nvSpPr>
        <dsp:cNvPr id="0" name=""/>
        <dsp:cNvSpPr/>
      </dsp:nvSpPr>
      <dsp:spPr>
        <a:xfrm>
          <a:off x="6148255" y="2798797"/>
          <a:ext cx="2612299" cy="7361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0" i="0" kern="1200" dirty="0" smtClean="0">
              <a:latin typeface="Garamond" panose="02020404030301010803" pitchFamily="18" charset="0"/>
            </a:rPr>
            <a:t>Bénéfices pour les utilisateurs potentiels, pour l’entreprise scientifique et pour l’avancement des connaissances scientifiques</a:t>
          </a:r>
          <a:endParaRPr lang="fr-FR" sz="1400" kern="1200" dirty="0">
            <a:latin typeface="Garamond" panose="02020404030301010803" pitchFamily="18" charset="0"/>
          </a:endParaRPr>
        </a:p>
      </dsp:txBody>
      <dsp:txXfrm>
        <a:off x="6169817" y="2820359"/>
        <a:ext cx="2569175" cy="693058"/>
      </dsp:txXfrm>
    </dsp:sp>
    <dsp:sp modelId="{DA8383D4-C305-4CE1-905C-82B9492E68A5}">
      <dsp:nvSpPr>
        <dsp:cNvPr id="0" name=""/>
        <dsp:cNvSpPr/>
      </dsp:nvSpPr>
      <dsp:spPr>
        <a:xfrm>
          <a:off x="6130834" y="3643047"/>
          <a:ext cx="2647143" cy="11782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0" i="0" kern="1200" dirty="0" smtClean="0">
              <a:latin typeface="Garamond" panose="02020404030301010803" pitchFamily="18" charset="0"/>
            </a:rPr>
            <a:t>Impact potentiel des retombées pour le Québec, notamment en lien avec le développement régional, le développement durable et les objectifs d’équité, diversité et inclusion</a:t>
          </a:r>
          <a:endParaRPr lang="fr-FR" sz="1400" kern="1200" dirty="0">
            <a:latin typeface="Garamond" panose="02020404030301010803" pitchFamily="18" charset="0"/>
          </a:endParaRPr>
        </a:p>
      </dsp:txBody>
      <dsp:txXfrm>
        <a:off x="6165344" y="3677557"/>
        <a:ext cx="2578123" cy="11092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55379-A790-4DC5-A05C-F298A230787D}">
      <dsp:nvSpPr>
        <dsp:cNvPr id="0" name=""/>
        <dsp:cNvSpPr/>
      </dsp:nvSpPr>
      <dsp:spPr>
        <a:xfrm>
          <a:off x="618017" y="0"/>
          <a:ext cx="7004196" cy="175913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5AF113-C1DC-4376-814C-B567BDB2C5CB}">
      <dsp:nvSpPr>
        <dsp:cNvPr id="0" name=""/>
        <dsp:cNvSpPr/>
      </dsp:nvSpPr>
      <dsp:spPr>
        <a:xfrm>
          <a:off x="403443" y="435099"/>
          <a:ext cx="2996111" cy="9582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latin typeface="Garamond" panose="02020404030301010803" pitchFamily="18" charset="0"/>
            </a:rPr>
            <a:t>Chercheur principal </a:t>
          </a:r>
          <a:r>
            <a:rPr lang="fr-FR" sz="1800" kern="1200" dirty="0" smtClean="0">
              <a:latin typeface="Garamond" panose="02020404030301010803" pitchFamily="18" charset="0"/>
            </a:rPr>
            <a:t>: transmission du formulaire à son établissement</a:t>
          </a:r>
          <a:endParaRPr lang="fr-FR" sz="1800" kern="1200" dirty="0">
            <a:latin typeface="Garamond" panose="02020404030301010803" pitchFamily="18" charset="0"/>
          </a:endParaRPr>
        </a:p>
      </dsp:txBody>
      <dsp:txXfrm>
        <a:off x="450219" y="481875"/>
        <a:ext cx="2902559" cy="864660"/>
      </dsp:txXfrm>
    </dsp:sp>
    <dsp:sp modelId="{26B7337F-A6DD-49FF-971E-C8CBA1DAAA83}">
      <dsp:nvSpPr>
        <dsp:cNvPr id="0" name=""/>
        <dsp:cNvSpPr/>
      </dsp:nvSpPr>
      <dsp:spPr>
        <a:xfrm>
          <a:off x="4220603" y="395273"/>
          <a:ext cx="2996111" cy="9685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latin typeface="Garamond" panose="02020404030301010803" pitchFamily="18" charset="0"/>
            </a:rPr>
            <a:t>Transmission du formulaire par l’établissement au FRQS</a:t>
          </a:r>
          <a:endParaRPr lang="fr-FR" sz="1800" kern="1200" dirty="0"/>
        </a:p>
      </dsp:txBody>
      <dsp:txXfrm>
        <a:off x="4267885" y="442555"/>
        <a:ext cx="2901547" cy="8740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55379-A790-4DC5-A05C-F298A230787D}">
      <dsp:nvSpPr>
        <dsp:cNvPr id="0" name=""/>
        <dsp:cNvSpPr/>
      </dsp:nvSpPr>
      <dsp:spPr>
        <a:xfrm>
          <a:off x="563581" y="0"/>
          <a:ext cx="6387257" cy="145722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5AF113-C1DC-4376-814C-B567BDB2C5CB}">
      <dsp:nvSpPr>
        <dsp:cNvPr id="0" name=""/>
        <dsp:cNvSpPr/>
      </dsp:nvSpPr>
      <dsp:spPr>
        <a:xfrm>
          <a:off x="1397212" y="331731"/>
          <a:ext cx="4719995" cy="7937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b="1" kern="1200" dirty="0" smtClean="0">
              <a:latin typeface="Garamond" panose="02020404030301010803" pitchFamily="18" charset="0"/>
            </a:rPr>
            <a:t>Entrepreneur scientifique </a:t>
          </a:r>
          <a:r>
            <a:rPr lang="fr-FR" sz="2100" kern="1200" dirty="0" smtClean="0">
              <a:latin typeface="Garamond" panose="02020404030301010803" pitchFamily="18" charset="0"/>
            </a:rPr>
            <a:t>: transmission de tous les documents exigés au FRQS</a:t>
          </a:r>
          <a:endParaRPr lang="fr-FR" sz="2100" kern="1200" dirty="0">
            <a:latin typeface="Garamond" panose="02020404030301010803" pitchFamily="18" charset="0"/>
          </a:endParaRPr>
        </a:p>
      </dsp:txBody>
      <dsp:txXfrm>
        <a:off x="1435960" y="370479"/>
        <a:ext cx="4642499" cy="7162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BFAFE-F691-4BB0-8A03-AEE2F2FAEACD}" type="datetimeFigureOut">
              <a:rPr lang="fr-CA" smtClean="0"/>
              <a:t>2021-10-07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1F153D-4FFC-474E-B32A-BCCB0E9ABA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99412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9DAB-3B6B-48EE-8927-1F986DA46950}" type="datetimeFigureOut">
              <a:rPr lang="fr-CA" smtClean="0"/>
              <a:t>2021-10-07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55062-5CC2-4F14-8983-4E9CFFFE8A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1800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9DAB-3B6B-48EE-8927-1F986DA46950}" type="datetimeFigureOut">
              <a:rPr lang="fr-CA" smtClean="0"/>
              <a:t>2021-10-07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55062-5CC2-4F14-8983-4E9CFFFE8A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90256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9DAB-3B6B-48EE-8927-1F986DA46950}" type="datetimeFigureOut">
              <a:rPr lang="fr-CA" smtClean="0"/>
              <a:t>2021-10-07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55062-5CC2-4F14-8983-4E9CFFFE8A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34813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307D7-FABF-47AD-A66D-8D1BDE99247A}" type="datetimeFigureOut">
              <a:rPr lang="fr-CA" smtClean="0"/>
              <a:t>2021-10-07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4F4B-FFD3-4696-B87D-744359E298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25843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307D7-FABF-47AD-A66D-8D1BDE99247A}" type="datetimeFigureOut">
              <a:rPr lang="fr-CA" smtClean="0"/>
              <a:t>2021-10-07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4F4B-FFD3-4696-B87D-744359E298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46132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307D7-FABF-47AD-A66D-8D1BDE99247A}" type="datetimeFigureOut">
              <a:rPr lang="fr-CA" smtClean="0"/>
              <a:t>2021-10-07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4F4B-FFD3-4696-B87D-744359E298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24994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307D7-FABF-47AD-A66D-8D1BDE99247A}" type="datetimeFigureOut">
              <a:rPr lang="fr-CA" smtClean="0"/>
              <a:t>2021-10-07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4F4B-FFD3-4696-B87D-744359E298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1387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307D7-FABF-47AD-A66D-8D1BDE99247A}" type="datetimeFigureOut">
              <a:rPr lang="fr-CA" smtClean="0"/>
              <a:t>2021-10-07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4F4B-FFD3-4696-B87D-744359E298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1177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307D7-FABF-47AD-A66D-8D1BDE99247A}" type="datetimeFigureOut">
              <a:rPr lang="fr-CA" smtClean="0"/>
              <a:t>2021-10-07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4F4B-FFD3-4696-B87D-744359E298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294824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307D7-FABF-47AD-A66D-8D1BDE99247A}" type="datetimeFigureOut">
              <a:rPr lang="fr-CA" smtClean="0"/>
              <a:t>2021-10-07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4F4B-FFD3-4696-B87D-744359E298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306032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307D7-FABF-47AD-A66D-8D1BDE99247A}" type="datetimeFigureOut">
              <a:rPr lang="fr-CA" smtClean="0"/>
              <a:t>2021-10-07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4F4B-FFD3-4696-B87D-744359E298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5823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9DAB-3B6B-48EE-8927-1F986DA46950}" type="datetimeFigureOut">
              <a:rPr lang="fr-CA" smtClean="0"/>
              <a:t>2021-10-07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55062-5CC2-4F14-8983-4E9CFFFE8A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06006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307D7-FABF-47AD-A66D-8D1BDE99247A}" type="datetimeFigureOut">
              <a:rPr lang="fr-CA" smtClean="0"/>
              <a:t>2021-10-07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4F4B-FFD3-4696-B87D-744359E298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9304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307D7-FABF-47AD-A66D-8D1BDE99247A}" type="datetimeFigureOut">
              <a:rPr lang="fr-CA" smtClean="0"/>
              <a:t>2021-10-07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4F4B-FFD3-4696-B87D-744359E298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650046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307D7-FABF-47AD-A66D-8D1BDE99247A}" type="datetimeFigureOut">
              <a:rPr lang="fr-CA" smtClean="0"/>
              <a:t>2021-10-07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4F4B-FFD3-4696-B87D-744359E298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0738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9DAB-3B6B-48EE-8927-1F986DA46950}" type="datetimeFigureOut">
              <a:rPr lang="fr-CA" smtClean="0"/>
              <a:t>2021-10-07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55062-5CC2-4F14-8983-4E9CFFFE8A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7106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9DAB-3B6B-48EE-8927-1F986DA46950}" type="datetimeFigureOut">
              <a:rPr lang="fr-CA" smtClean="0"/>
              <a:t>2021-10-07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55062-5CC2-4F14-8983-4E9CFFFE8A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25443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9DAB-3B6B-48EE-8927-1F986DA46950}" type="datetimeFigureOut">
              <a:rPr lang="fr-CA" smtClean="0"/>
              <a:t>2021-10-07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55062-5CC2-4F14-8983-4E9CFFFE8A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15753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9DAB-3B6B-48EE-8927-1F986DA46950}" type="datetimeFigureOut">
              <a:rPr lang="fr-CA" smtClean="0"/>
              <a:t>2021-10-07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55062-5CC2-4F14-8983-4E9CFFFE8A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0137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9DAB-3B6B-48EE-8927-1F986DA46950}" type="datetimeFigureOut">
              <a:rPr lang="fr-CA" smtClean="0"/>
              <a:t>2021-10-07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55062-5CC2-4F14-8983-4E9CFFFE8A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600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9DAB-3B6B-48EE-8927-1F986DA46950}" type="datetimeFigureOut">
              <a:rPr lang="fr-CA" smtClean="0"/>
              <a:t>2021-10-07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55062-5CC2-4F14-8983-4E9CFFFE8A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7363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9DAB-3B6B-48EE-8927-1F986DA46950}" type="datetimeFigureOut">
              <a:rPr lang="fr-CA" smtClean="0"/>
              <a:t>2021-10-07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55062-5CC2-4F14-8983-4E9CFFFE8A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99120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69DAB-3B6B-48EE-8927-1F986DA46950}" type="datetimeFigureOut">
              <a:rPr lang="fr-CA" smtClean="0"/>
              <a:t>2021-10-07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55062-5CC2-4F14-8983-4E9CFFFE8A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2776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307D7-FABF-47AD-A66D-8D1BDE99247A}" type="datetimeFigureOut">
              <a:rPr lang="fr-CA" smtClean="0"/>
              <a:t>2021-10-07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54F4B-FFD3-4696-B87D-744359E298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054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4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4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4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tags" Target="../tags/tag39.xml"/><Relationship Id="rId7" Type="http://schemas.openxmlformats.org/officeDocument/2006/relationships/diagramQuickStyle" Target="../diagrams/quickStyle1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Layout" Target="../slideLayouts/slideLayout13.xml"/><Relationship Id="rId9" Type="http://schemas.microsoft.com/office/2007/relationships/diagramDrawing" Target="../diagrams/drawing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tags" Target="../tags/tag45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tags" Target="../tags/tag44.xml"/><Relationship Id="rId16" Type="http://schemas.microsoft.com/office/2007/relationships/diagramDrawing" Target="../diagrams/drawing3.xml"/><Relationship Id="rId1" Type="http://schemas.openxmlformats.org/officeDocument/2006/relationships/tags" Target="../tags/tag43.xml"/><Relationship Id="rId6" Type="http://schemas.openxmlformats.org/officeDocument/2006/relationships/slideLayout" Target="../slideLayouts/slideLayout13.xml"/><Relationship Id="rId11" Type="http://schemas.microsoft.com/office/2007/relationships/diagramDrawing" Target="../diagrams/drawing2.xml"/><Relationship Id="rId5" Type="http://schemas.openxmlformats.org/officeDocument/2006/relationships/tags" Target="../tags/tag47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tags" Target="../tags/tag46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4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4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43841" y="1671144"/>
            <a:ext cx="8647912" cy="2822479"/>
          </a:xfrm>
        </p:spPr>
        <p:txBody>
          <a:bodyPr>
            <a:normAutofit fontScale="90000"/>
          </a:bodyPr>
          <a:lstStyle/>
          <a:p>
            <a:r>
              <a:rPr lang="fr-CA" sz="4200" dirty="0">
                <a:latin typeface="Garamond" panose="02020404030301010803" pitchFamily="18" charset="0"/>
              </a:rPr>
              <a:t>Plateforme </a:t>
            </a:r>
            <a:r>
              <a:rPr lang="fr-CA" sz="4200" dirty="0" smtClean="0">
                <a:latin typeface="Garamond" panose="02020404030301010803" pitchFamily="18" charset="0"/>
              </a:rPr>
              <a:t>de </a:t>
            </a:r>
            <a:r>
              <a:rPr lang="fr-CA" sz="4200" dirty="0">
                <a:latin typeface="Garamond" panose="02020404030301010803" pitchFamily="18" charset="0"/>
              </a:rPr>
              <a:t>financements de la recherche intersectorielle sur le vieillissement : volet </a:t>
            </a:r>
            <a:r>
              <a:rPr lang="fr-CA" sz="4200" dirty="0" smtClean="0">
                <a:latin typeface="Garamond" panose="02020404030301010803" pitchFamily="18" charset="0"/>
              </a:rPr>
              <a:t>Soutien à l’entrepreneuriat scientifique</a:t>
            </a:r>
            <a:r>
              <a:rPr lang="fr-CA" sz="4000" dirty="0">
                <a:latin typeface="Garamond" panose="02020404030301010803" pitchFamily="18" charset="0"/>
              </a:rPr>
              <a:t/>
            </a:r>
            <a:br>
              <a:rPr lang="fr-CA" sz="4000" dirty="0">
                <a:latin typeface="Garamond" panose="02020404030301010803" pitchFamily="18" charset="0"/>
              </a:rPr>
            </a:br>
            <a:r>
              <a:rPr lang="fr-CA" sz="3600" dirty="0">
                <a:latin typeface="Garamond" panose="02020404030301010803" pitchFamily="18" charset="0"/>
              </a:rPr>
              <a:t>Concours automne </a:t>
            </a:r>
            <a:r>
              <a:rPr lang="fr-CA" sz="3600" dirty="0" smtClean="0">
                <a:latin typeface="Garamond" panose="02020404030301010803" pitchFamily="18" charset="0"/>
              </a:rPr>
              <a:t>2021</a:t>
            </a:r>
            <a:r>
              <a:rPr lang="fr-CA" sz="4000" dirty="0" smtClean="0">
                <a:latin typeface="Garamond" panose="02020404030301010803" pitchFamily="18" charset="0"/>
              </a:rPr>
              <a:t/>
            </a:r>
            <a:br>
              <a:rPr lang="fr-CA" sz="4000" dirty="0" smtClean="0">
                <a:latin typeface="Garamond" panose="02020404030301010803" pitchFamily="18" charset="0"/>
              </a:rPr>
            </a:br>
            <a:r>
              <a:rPr lang="fr-CA" sz="2700" dirty="0" smtClean="0">
                <a:latin typeface="Garamond" panose="02020404030301010803" pitchFamily="18" charset="0"/>
              </a:rPr>
              <a:t>Direction des défis de société et des maillages intersectoriels (DSMI), Fonds de recherche du Québec (FRQ)</a:t>
            </a:r>
            <a:endParaRPr lang="fr-CA" sz="2700" dirty="0">
              <a:latin typeface="Garamond" panose="02020404030301010803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556391" y="4606834"/>
            <a:ext cx="8031217" cy="1352531"/>
          </a:xfrm>
        </p:spPr>
        <p:txBody>
          <a:bodyPr>
            <a:noAutofit/>
          </a:bodyPr>
          <a:lstStyle/>
          <a:p>
            <a:r>
              <a:rPr lang="fr-CA" sz="2400" dirty="0" smtClean="0">
                <a:latin typeface="Garamond" panose="02020404030301010803" pitchFamily="18" charset="0"/>
              </a:rPr>
              <a:t>Webinaire informatif</a:t>
            </a:r>
          </a:p>
          <a:p>
            <a:r>
              <a:rPr lang="fr-CA" sz="2400" dirty="0" smtClean="0">
                <a:latin typeface="Garamond" panose="02020404030301010803" pitchFamily="18" charset="0"/>
              </a:rPr>
              <a:t>7 octobre 2021</a:t>
            </a:r>
            <a:endParaRPr lang="fr-CA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2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94627" y="336251"/>
            <a:ext cx="8468118" cy="943909"/>
          </a:xfrm>
        </p:spPr>
        <p:txBody>
          <a:bodyPr>
            <a:noAutofit/>
          </a:bodyPr>
          <a:lstStyle/>
          <a:p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Soutien à l’entrepreneuriat scientifique : admissibilité des membres de l’équipe</a:t>
            </a:r>
            <a:endParaRPr lang="fr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smtClean="0"/>
              <a:t>10</a:t>
            </a:r>
            <a:endParaRPr lang="fr-CA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973246388"/>
              </p:ext>
            </p:extLst>
          </p:nvPr>
        </p:nvGraphicFramePr>
        <p:xfrm>
          <a:off x="294627" y="1682293"/>
          <a:ext cx="8640367" cy="4158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5763">
                  <a:extLst>
                    <a:ext uri="{9D8B030D-6E8A-4147-A177-3AD203B41FA5}">
                      <a16:colId xmlns:a16="http://schemas.microsoft.com/office/drawing/2014/main" val="287832712"/>
                    </a:ext>
                  </a:extLst>
                </a:gridCol>
                <a:gridCol w="6914604">
                  <a:extLst>
                    <a:ext uri="{9D8B030D-6E8A-4147-A177-3AD203B41FA5}">
                      <a16:colId xmlns:a16="http://schemas.microsoft.com/office/drawing/2014/main" val="3449193674"/>
                    </a:ext>
                  </a:extLst>
                </a:gridCol>
              </a:tblGrid>
              <a:tr h="3118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Garamond" panose="02020404030301010803" pitchFamily="18" charset="0"/>
                        </a:rPr>
                        <a:t>Rôle</a:t>
                      </a:r>
                      <a:endParaRPr lang="fr-CA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Garamond" panose="02020404030301010803" pitchFamily="18" charset="0"/>
                        </a:rPr>
                        <a:t>Admissibilité</a:t>
                      </a:r>
                      <a:endParaRPr lang="fr-CA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8067692"/>
                  </a:ext>
                </a:extLst>
              </a:tr>
              <a:tr h="12475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Garamond" panose="02020404030301010803" pitchFamily="18" charset="0"/>
                        </a:rPr>
                        <a:t>Chercheur principal</a:t>
                      </a:r>
                      <a:endParaRPr lang="fr-CA" sz="2000" dirty="0">
                        <a:effectLst/>
                        <a:latin typeface="Garamond" panose="02020404030301010803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Garamond" panose="02020404030301010803" pitchFamily="18" charset="0"/>
                        </a:rPr>
                        <a:t>Chercheuse principale</a:t>
                      </a:r>
                      <a:endParaRPr lang="fr-CA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Garamond" panose="02020404030301010803" pitchFamily="18" charset="0"/>
                        </a:rPr>
                        <a:t>Statut 1 : </a:t>
                      </a:r>
                      <a:r>
                        <a:rPr lang="fr-FR" sz="2000" dirty="0" err="1">
                          <a:effectLst/>
                          <a:latin typeface="Garamond" panose="02020404030301010803" pitchFamily="18" charset="0"/>
                        </a:rPr>
                        <a:t>Chercheur.euse</a:t>
                      </a:r>
                      <a:r>
                        <a:rPr lang="fr-FR" sz="2000" dirty="0">
                          <a:effectLst/>
                          <a:latin typeface="Garamond" panose="02020404030301010803" pitchFamily="18" charset="0"/>
                        </a:rPr>
                        <a:t> universitaire</a:t>
                      </a:r>
                      <a:endParaRPr lang="fr-CA" sz="2000" dirty="0">
                        <a:effectLst/>
                        <a:latin typeface="Garamond" panose="02020404030301010803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Garamond" panose="02020404030301010803" pitchFamily="18" charset="0"/>
                        </a:rPr>
                        <a:t>Statut 2 : </a:t>
                      </a:r>
                      <a:r>
                        <a:rPr lang="fr-FR" sz="2000" dirty="0" err="1">
                          <a:effectLst/>
                          <a:latin typeface="Garamond" panose="02020404030301010803" pitchFamily="18" charset="0"/>
                        </a:rPr>
                        <a:t>Chercheur.euse</a:t>
                      </a:r>
                      <a:r>
                        <a:rPr lang="fr-FR" sz="2000" dirty="0">
                          <a:effectLst/>
                          <a:latin typeface="Garamond" panose="02020404030301010803" pitchFamily="18" charset="0"/>
                        </a:rPr>
                        <a:t> clinicien.ne universitaire</a:t>
                      </a:r>
                      <a:endParaRPr lang="fr-CA" sz="2000" dirty="0">
                        <a:effectLst/>
                        <a:latin typeface="Garamond" panose="02020404030301010803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Garamond" panose="02020404030301010803" pitchFamily="18" charset="0"/>
                        </a:rPr>
                        <a:t>Statut 3 : </a:t>
                      </a:r>
                      <a:r>
                        <a:rPr lang="fr-FR" sz="2000" dirty="0" err="1">
                          <a:effectLst/>
                          <a:latin typeface="Garamond" panose="02020404030301010803" pitchFamily="18" charset="0"/>
                        </a:rPr>
                        <a:t>Chercheur.euse</a:t>
                      </a:r>
                      <a:r>
                        <a:rPr lang="fr-FR" sz="2000" dirty="0">
                          <a:effectLst/>
                          <a:latin typeface="Garamond" panose="02020404030301010803" pitchFamily="18" charset="0"/>
                        </a:rPr>
                        <a:t> de collège (Avec ou sans PhD</a:t>
                      </a:r>
                      <a:r>
                        <a:rPr lang="fr-CA" sz="2000" dirty="0">
                          <a:effectLst/>
                          <a:latin typeface="Garamond" panose="02020404030301010803" pitchFamily="18" charset="0"/>
                        </a:rPr>
                        <a:t>)</a:t>
                      </a:r>
                      <a:endParaRPr lang="fr-CA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5368064"/>
                  </a:ext>
                </a:extLst>
              </a:tr>
              <a:tr h="13513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Garamond" panose="02020404030301010803" pitchFamily="18" charset="0"/>
                        </a:rPr>
                        <a:t>Entrepreneur.e scientifique</a:t>
                      </a:r>
                      <a:endParaRPr lang="fr-CA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smtClean="0">
                          <a:effectLst/>
                          <a:latin typeface="Garamond" panose="02020404030301010803" pitchFamily="18" charset="0"/>
                        </a:rPr>
                        <a:t>- </a:t>
                      </a:r>
                      <a:r>
                        <a:rPr lang="fr-FR" sz="2000" b="1" dirty="0">
                          <a:effectLst/>
                          <a:latin typeface="Garamond" panose="02020404030301010803" pitchFamily="18" charset="0"/>
                        </a:rPr>
                        <a:t>Doit</a:t>
                      </a:r>
                      <a:r>
                        <a:rPr lang="fr-FR" sz="2000" dirty="0">
                          <a:effectLst/>
                          <a:latin typeface="Garamond" panose="02020404030301010803" pitchFamily="18" charset="0"/>
                        </a:rPr>
                        <a:t> être</a:t>
                      </a:r>
                      <a:r>
                        <a:rPr lang="fr-CA" sz="2000" dirty="0">
                          <a:effectLst/>
                          <a:latin typeface="Garamond" panose="02020404030301010803" pitchFamily="18" charset="0"/>
                        </a:rPr>
                        <a:t> engagé à temps plein dans l’entreprise scientifique impliquée dans le projet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CA" sz="2000" dirty="0">
                          <a:effectLst/>
                          <a:latin typeface="Garamond" panose="02020404030301010803" pitchFamily="18" charset="0"/>
                        </a:rPr>
                        <a:t>- </a:t>
                      </a:r>
                      <a:r>
                        <a:rPr lang="fr-CA" sz="2000" b="1" dirty="0">
                          <a:effectLst/>
                          <a:latin typeface="Garamond" panose="02020404030301010803" pitchFamily="18" charset="0"/>
                        </a:rPr>
                        <a:t>Doit</a:t>
                      </a:r>
                      <a:r>
                        <a:rPr lang="fr-CA" sz="2000" dirty="0">
                          <a:effectLst/>
                          <a:latin typeface="Garamond" panose="02020404030301010803" pitchFamily="18" charset="0"/>
                        </a:rPr>
                        <a:t> faire partie de l’actionnariat de l’entreprise à une hauteur d’au moins 10%</a:t>
                      </a:r>
                      <a:endParaRPr lang="fr-CA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1744565"/>
                  </a:ext>
                </a:extLst>
              </a:tr>
              <a:tr h="12475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Garamond" panose="02020404030301010803" pitchFamily="18" charset="0"/>
                        </a:rPr>
                        <a:t>Cochercheur</a:t>
                      </a:r>
                      <a:endParaRPr lang="fr-CA" sz="2000" dirty="0">
                        <a:effectLst/>
                        <a:latin typeface="Garamond" panose="02020404030301010803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 err="1" smtClean="0">
                          <a:effectLst/>
                          <a:latin typeface="Garamond" panose="02020404030301010803" pitchFamily="18" charset="0"/>
                        </a:rPr>
                        <a:t>Cochercheuse</a:t>
                      </a:r>
                      <a:endParaRPr lang="fr-FR" sz="2000" dirty="0" smtClean="0">
                        <a:effectLst/>
                        <a:latin typeface="Garamond" panose="02020404030301010803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(en nombre illimité)</a:t>
                      </a:r>
                      <a:endParaRPr lang="fr-CA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Garamond" panose="02020404030301010803" pitchFamily="18" charset="0"/>
                        </a:rPr>
                        <a:t>Statut 1 : </a:t>
                      </a:r>
                      <a:r>
                        <a:rPr lang="fr-FR" sz="2000" dirty="0" err="1">
                          <a:effectLst/>
                          <a:latin typeface="Garamond" panose="02020404030301010803" pitchFamily="18" charset="0"/>
                        </a:rPr>
                        <a:t>Chercheur.euse</a:t>
                      </a:r>
                      <a:r>
                        <a:rPr lang="fr-FR" sz="2000" dirty="0">
                          <a:effectLst/>
                          <a:latin typeface="Garamond" panose="02020404030301010803" pitchFamily="18" charset="0"/>
                        </a:rPr>
                        <a:t> universitaire</a:t>
                      </a:r>
                      <a:endParaRPr lang="fr-CA" sz="2000" dirty="0">
                        <a:effectLst/>
                        <a:latin typeface="Garamond" panose="02020404030301010803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Garamond" panose="02020404030301010803" pitchFamily="18" charset="0"/>
                        </a:rPr>
                        <a:t>Statut 2 : </a:t>
                      </a:r>
                      <a:r>
                        <a:rPr lang="fr-FR" sz="2000" dirty="0" err="1">
                          <a:effectLst/>
                          <a:latin typeface="Garamond" panose="02020404030301010803" pitchFamily="18" charset="0"/>
                        </a:rPr>
                        <a:t>Chercheur.euse</a:t>
                      </a:r>
                      <a:r>
                        <a:rPr lang="fr-FR" sz="2000" dirty="0">
                          <a:effectLst/>
                          <a:latin typeface="Garamond" panose="02020404030301010803" pitchFamily="18" charset="0"/>
                        </a:rPr>
                        <a:t> clinicien.ne universitaire</a:t>
                      </a:r>
                      <a:endParaRPr lang="fr-CA" sz="2000" dirty="0">
                        <a:effectLst/>
                        <a:latin typeface="Garamond" panose="02020404030301010803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Garamond" panose="02020404030301010803" pitchFamily="18" charset="0"/>
                        </a:rPr>
                        <a:t>Statut 3 : </a:t>
                      </a:r>
                      <a:r>
                        <a:rPr lang="fr-FR" sz="2000" dirty="0" err="1">
                          <a:effectLst/>
                          <a:latin typeface="Garamond" panose="02020404030301010803" pitchFamily="18" charset="0"/>
                        </a:rPr>
                        <a:t>Chercheur.euse</a:t>
                      </a:r>
                      <a:r>
                        <a:rPr lang="fr-FR" sz="2000" dirty="0">
                          <a:effectLst/>
                          <a:latin typeface="Garamond" panose="02020404030301010803" pitchFamily="18" charset="0"/>
                        </a:rPr>
                        <a:t> de collège (avec ou sans PhD</a:t>
                      </a:r>
                      <a:r>
                        <a:rPr lang="fr-CA" sz="2000" dirty="0">
                          <a:effectLst/>
                          <a:latin typeface="Garamond" panose="02020404030301010803" pitchFamily="18" charset="0"/>
                        </a:rPr>
                        <a:t>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CA" sz="2000" dirty="0">
                          <a:effectLst/>
                          <a:latin typeface="Garamond" panose="02020404030301010803" pitchFamily="18" charset="0"/>
                        </a:rPr>
                        <a:t>Statut 4 : Autres statuts en </a:t>
                      </a:r>
                      <a:r>
                        <a:rPr lang="fr-CA" sz="2000" dirty="0" smtClean="0">
                          <a:effectLst/>
                          <a:latin typeface="Garamond" panose="02020404030301010803" pitchFamily="18" charset="0"/>
                        </a:rPr>
                        <a:t>recherche</a:t>
                      </a:r>
                      <a:endParaRPr lang="fr-CA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9082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05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65462" y="336251"/>
            <a:ext cx="8856617" cy="943909"/>
          </a:xfrm>
        </p:spPr>
        <p:txBody>
          <a:bodyPr>
            <a:noAutofit/>
          </a:bodyPr>
          <a:lstStyle/>
          <a:p>
            <a:r>
              <a:rPr lang="fr-CA" dirty="0">
                <a:solidFill>
                  <a:schemeClr val="bg1"/>
                </a:solidFill>
                <a:latin typeface="Garamond" panose="02020404030301010803" pitchFamily="18" charset="0"/>
              </a:rPr>
              <a:t>Soutien à l’entrepreneuriat scientifique : a</a:t>
            </a:r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dmissibilité de l’entreprise scientifique</a:t>
            </a:r>
            <a:endParaRPr lang="fr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35371" y="1374848"/>
            <a:ext cx="8223183" cy="4886814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fr-CA" sz="2000" dirty="0">
                <a:latin typeface="Garamond" panose="02020404030301010803" pitchFamily="18" charset="0"/>
              </a:rPr>
              <a:t>L</a:t>
            </a:r>
            <a:r>
              <a:rPr lang="fr-CA" sz="2000" dirty="0" smtClean="0">
                <a:latin typeface="Garamond" panose="02020404030301010803" pitchFamily="18" charset="0"/>
              </a:rPr>
              <a:t>’entreprise </a:t>
            </a:r>
            <a:r>
              <a:rPr lang="fr-CA" sz="2000" dirty="0">
                <a:latin typeface="Garamond" panose="02020404030301010803" pitchFamily="18" charset="0"/>
              </a:rPr>
              <a:t>scientifique </a:t>
            </a:r>
            <a:r>
              <a:rPr lang="fr-CA" sz="2000" b="1" dirty="0">
                <a:latin typeface="Garamond" panose="02020404030301010803" pitchFamily="18" charset="0"/>
              </a:rPr>
              <a:t>doit</a:t>
            </a:r>
            <a:r>
              <a:rPr lang="fr-CA" sz="2000" dirty="0">
                <a:latin typeface="Garamond" panose="02020404030301010803" pitchFamily="18" charset="0"/>
              </a:rPr>
              <a:t> :</a:t>
            </a:r>
          </a:p>
          <a:p>
            <a:pPr fontAlgn="base"/>
            <a:r>
              <a:rPr lang="fr-CA" sz="2000" dirty="0">
                <a:latin typeface="Garamond" panose="02020404030301010803" pitchFamily="18" charset="0"/>
              </a:rPr>
              <a:t>O</a:t>
            </a:r>
            <a:r>
              <a:rPr lang="fr-CA" sz="2000" dirty="0" smtClean="0">
                <a:latin typeface="Garamond" panose="02020404030301010803" pitchFamily="18" charset="0"/>
              </a:rPr>
              <a:t>pérer </a:t>
            </a:r>
            <a:r>
              <a:rPr lang="fr-CA" sz="2000" dirty="0">
                <a:latin typeface="Garamond" panose="02020404030301010803" pitchFamily="18" charset="0"/>
              </a:rPr>
              <a:t>des activités de recherche à l’interne depuis au moins 2 ans, avec l’équivalent d’une personne à temps plein dédiée à la </a:t>
            </a:r>
            <a:r>
              <a:rPr lang="fr-CA" sz="2000" dirty="0" smtClean="0">
                <a:latin typeface="Garamond" panose="02020404030301010803" pitchFamily="18" charset="0"/>
              </a:rPr>
              <a:t>recherche</a:t>
            </a:r>
            <a:endParaRPr lang="fr-CA" sz="2000" dirty="0">
              <a:latin typeface="Garamond" panose="02020404030301010803" pitchFamily="18" charset="0"/>
            </a:endParaRPr>
          </a:p>
          <a:p>
            <a:pPr fontAlgn="base"/>
            <a:r>
              <a:rPr lang="fr-CA" sz="2000" dirty="0" smtClean="0">
                <a:latin typeface="Garamond" panose="02020404030301010803" pitchFamily="18" charset="0"/>
              </a:rPr>
              <a:t>Dédier </a:t>
            </a:r>
            <a:r>
              <a:rPr lang="fr-CA" sz="2000" dirty="0">
                <a:latin typeface="Garamond" panose="02020404030301010803" pitchFamily="18" charset="0"/>
              </a:rPr>
              <a:t>au moins 50% de ses investissements à la </a:t>
            </a:r>
            <a:r>
              <a:rPr lang="fr-CA" sz="2000" dirty="0" smtClean="0">
                <a:latin typeface="Garamond" panose="02020404030301010803" pitchFamily="18" charset="0"/>
              </a:rPr>
              <a:t>recherche</a:t>
            </a:r>
            <a:endParaRPr lang="fr-CA" sz="2000" dirty="0">
              <a:latin typeface="Garamond" panose="02020404030301010803" pitchFamily="18" charset="0"/>
            </a:endParaRPr>
          </a:p>
          <a:p>
            <a:pPr fontAlgn="base"/>
            <a:r>
              <a:rPr lang="fr-CA" sz="2000" dirty="0">
                <a:latin typeface="Garamond" panose="02020404030301010803" pitchFamily="18" charset="0"/>
              </a:rPr>
              <a:t>A</a:t>
            </a:r>
            <a:r>
              <a:rPr lang="fr-CA" sz="2000" dirty="0" smtClean="0">
                <a:latin typeface="Garamond" panose="02020404030301010803" pitchFamily="18" charset="0"/>
              </a:rPr>
              <a:t>voir </a:t>
            </a:r>
            <a:r>
              <a:rPr lang="fr-CA" sz="2000" dirty="0">
                <a:latin typeface="Garamond" panose="02020404030301010803" pitchFamily="18" charset="0"/>
              </a:rPr>
              <a:t>des revenus annuels de moins de 2 M</a:t>
            </a:r>
            <a:r>
              <a:rPr lang="fr-CA" sz="2000" dirty="0" smtClean="0">
                <a:latin typeface="Garamond" panose="02020404030301010803" pitchFamily="18" charset="0"/>
              </a:rPr>
              <a:t>$</a:t>
            </a:r>
            <a:endParaRPr lang="fr-CA" sz="2000" dirty="0">
              <a:latin typeface="Garamond" panose="02020404030301010803" pitchFamily="18" charset="0"/>
            </a:endParaRPr>
          </a:p>
          <a:p>
            <a:pPr fontAlgn="base"/>
            <a:r>
              <a:rPr lang="fr-CA" sz="2000" dirty="0">
                <a:latin typeface="Garamond" panose="02020404030301010803" pitchFamily="18" charset="0"/>
              </a:rPr>
              <a:t>A</a:t>
            </a:r>
            <a:r>
              <a:rPr lang="fr-CA" sz="2000" dirty="0" smtClean="0">
                <a:latin typeface="Garamond" panose="02020404030301010803" pitchFamily="18" charset="0"/>
              </a:rPr>
              <a:t>voir </a:t>
            </a:r>
            <a:r>
              <a:rPr lang="fr-CA" sz="2000" dirty="0">
                <a:latin typeface="Garamond" panose="02020404030301010803" pitchFamily="18" charset="0"/>
              </a:rPr>
              <a:t>produit une preuve de concept ayant suscité de l’intérêt pour une commercialisation </a:t>
            </a:r>
            <a:r>
              <a:rPr lang="fr-CA" sz="2000" dirty="0" smtClean="0">
                <a:latin typeface="Garamond" panose="02020404030301010803" pitchFamily="18" charset="0"/>
              </a:rPr>
              <a:t>ultérieure</a:t>
            </a:r>
          </a:p>
          <a:p>
            <a:pPr fontAlgn="base"/>
            <a:r>
              <a:rPr lang="fr-CA" sz="2000" dirty="0">
                <a:latin typeface="Garamond" panose="02020404030301010803" pitchFamily="18" charset="0"/>
              </a:rPr>
              <a:t>A</a:t>
            </a:r>
            <a:r>
              <a:rPr lang="fr-CA" sz="2000" dirty="0" smtClean="0">
                <a:latin typeface="Garamond" panose="02020404030301010803" pitchFamily="18" charset="0"/>
              </a:rPr>
              <a:t>voir </a:t>
            </a:r>
            <a:r>
              <a:rPr lang="fr-CA" sz="2000" dirty="0">
                <a:latin typeface="Garamond" panose="02020404030301010803" pitchFamily="18" charset="0"/>
              </a:rPr>
              <a:t>une stratégie de protection de données en </a:t>
            </a:r>
            <a:r>
              <a:rPr lang="fr-CA" sz="2000" dirty="0" smtClean="0">
                <a:latin typeface="Garamond" panose="02020404030301010803" pitchFamily="18" charset="0"/>
              </a:rPr>
              <a:t>place</a:t>
            </a:r>
          </a:p>
          <a:p>
            <a:pPr fontAlgn="base"/>
            <a:r>
              <a:rPr lang="fr-CA" sz="2000" dirty="0">
                <a:latin typeface="Garamond" panose="02020404030301010803" pitchFamily="18" charset="0"/>
              </a:rPr>
              <a:t>A</a:t>
            </a:r>
            <a:r>
              <a:rPr lang="fr-CA" sz="2000" dirty="0" smtClean="0">
                <a:latin typeface="Garamond" panose="02020404030301010803" pitchFamily="18" charset="0"/>
              </a:rPr>
              <a:t>voir </a:t>
            </a:r>
            <a:r>
              <a:rPr lang="fr-CA" sz="2000" dirty="0">
                <a:latin typeface="Garamond" panose="02020404030301010803" pitchFamily="18" charset="0"/>
              </a:rPr>
              <a:t>développé un réseau </a:t>
            </a:r>
            <a:r>
              <a:rPr lang="fr-CA" sz="2000" dirty="0" smtClean="0">
                <a:latin typeface="Garamond" panose="02020404030301010803" pitchFamily="18" charset="0"/>
              </a:rPr>
              <a:t>d’accompagnement</a:t>
            </a:r>
          </a:p>
          <a:p>
            <a:pPr marL="0" indent="0" fontAlgn="base">
              <a:buNone/>
            </a:pPr>
            <a:r>
              <a:rPr lang="fr-CA" sz="2000" dirty="0" smtClean="0">
                <a:latin typeface="Garamond" panose="02020404030301010803" pitchFamily="18" charset="0"/>
              </a:rPr>
              <a:t>L’entreprise </a:t>
            </a:r>
            <a:r>
              <a:rPr lang="fr-CA" sz="2000" dirty="0">
                <a:latin typeface="Garamond" panose="02020404030301010803" pitchFamily="18" charset="0"/>
              </a:rPr>
              <a:t>scientifique </a:t>
            </a:r>
            <a:r>
              <a:rPr lang="fr-CA" sz="2000" b="1" dirty="0">
                <a:latin typeface="Garamond" panose="02020404030301010803" pitchFamily="18" charset="0"/>
              </a:rPr>
              <a:t>ne doit pas</a:t>
            </a:r>
            <a:r>
              <a:rPr lang="fr-CA" sz="2000" dirty="0">
                <a:latin typeface="Garamond" panose="02020404030301010803" pitchFamily="18" charset="0"/>
              </a:rPr>
              <a:t> :</a:t>
            </a:r>
          </a:p>
          <a:p>
            <a:pPr fontAlgn="base"/>
            <a:r>
              <a:rPr lang="fr-CA" sz="2000" dirty="0">
                <a:latin typeface="Garamond" panose="02020404030301010803" pitchFamily="18" charset="0"/>
              </a:rPr>
              <a:t>Ê</a:t>
            </a:r>
            <a:r>
              <a:rPr lang="fr-CA" sz="2000" dirty="0" smtClean="0">
                <a:latin typeface="Garamond" panose="02020404030301010803" pitchFamily="18" charset="0"/>
              </a:rPr>
              <a:t>tre </a:t>
            </a:r>
            <a:r>
              <a:rPr lang="fr-CA" sz="2000" dirty="0">
                <a:latin typeface="Garamond" panose="02020404030301010803" pitchFamily="18" charset="0"/>
              </a:rPr>
              <a:t>inscrite au Registre des entreprises non admissibles aux contrats publics (RENA</a:t>
            </a:r>
            <a:r>
              <a:rPr lang="fr-CA" sz="2000" dirty="0" smtClean="0">
                <a:latin typeface="Garamond" panose="02020404030301010803" pitchFamily="18" charset="0"/>
              </a:rPr>
              <a:t>)</a:t>
            </a:r>
            <a:endParaRPr lang="fr-CA" sz="2000" dirty="0">
              <a:latin typeface="Garamond" panose="02020404030301010803" pitchFamily="18" charset="0"/>
            </a:endParaRPr>
          </a:p>
          <a:p>
            <a:pPr fontAlgn="base"/>
            <a:r>
              <a:rPr lang="fr-CA" sz="2000" dirty="0">
                <a:latin typeface="Garamond" panose="02020404030301010803" pitchFamily="18" charset="0"/>
              </a:rPr>
              <a:t>A</a:t>
            </a:r>
            <a:r>
              <a:rPr lang="fr-CA" sz="2000" dirty="0" smtClean="0">
                <a:latin typeface="Garamond" panose="02020404030301010803" pitchFamily="18" charset="0"/>
              </a:rPr>
              <a:t>voir </a:t>
            </a:r>
            <a:r>
              <a:rPr lang="fr-CA" sz="2000" dirty="0">
                <a:latin typeface="Garamond" panose="02020404030301010803" pitchFamily="18" charset="0"/>
              </a:rPr>
              <a:t>de lien de dépendance avec une ou un des membres de </a:t>
            </a:r>
            <a:r>
              <a:rPr lang="fr-CA" sz="2000" dirty="0" smtClean="0">
                <a:latin typeface="Garamond" panose="02020404030301010803" pitchFamily="18" charset="0"/>
              </a:rPr>
              <a:t>l’équipe</a:t>
            </a:r>
            <a:endParaRPr lang="fr-CA" sz="2000" dirty="0">
              <a:latin typeface="Garamond" panose="02020404030301010803" pitchFamily="18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FR" smtClean="0"/>
              <a:t>11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9170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65462" y="336251"/>
            <a:ext cx="8856617" cy="943909"/>
          </a:xfrm>
        </p:spPr>
        <p:txBody>
          <a:bodyPr>
            <a:noAutofit/>
          </a:bodyPr>
          <a:lstStyle/>
          <a:p>
            <a:r>
              <a:rPr lang="fr-CA" dirty="0">
                <a:solidFill>
                  <a:schemeClr val="bg1"/>
                </a:solidFill>
                <a:latin typeface="Garamond" panose="02020404030301010803" pitchFamily="18" charset="0"/>
              </a:rPr>
              <a:t>Soutien à l’entrepreneuriat scientifique : </a:t>
            </a:r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participation </a:t>
            </a:r>
            <a:r>
              <a:rPr lang="fr-CA" dirty="0">
                <a:solidFill>
                  <a:schemeClr val="bg1"/>
                </a:solidFill>
                <a:latin typeface="Garamond" panose="02020404030301010803" pitchFamily="18" charset="0"/>
              </a:rPr>
              <a:t>à plus d’un </a:t>
            </a:r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projet</a:t>
            </a:r>
            <a:endParaRPr lang="fr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33137" y="2508068"/>
            <a:ext cx="8223183" cy="3920163"/>
          </a:xfrm>
        </p:spPr>
        <p:txBody>
          <a:bodyPr>
            <a:normAutofit/>
          </a:bodyPr>
          <a:lstStyle/>
          <a:p>
            <a:r>
              <a:rPr lang="fr-CA" sz="2600" b="1" dirty="0">
                <a:latin typeface="Garamond" panose="02020404030301010803" pitchFamily="18" charset="0"/>
              </a:rPr>
              <a:t>Une seule demande </a:t>
            </a:r>
            <a:r>
              <a:rPr lang="fr-CA" sz="2600" dirty="0">
                <a:latin typeface="Garamond" panose="02020404030301010803" pitchFamily="18" charset="0"/>
              </a:rPr>
              <a:t>peut être déposée par un même chercheur principal ou une même chercheuse principale et un entrepreneur scientifique-</a:t>
            </a:r>
            <a:r>
              <a:rPr lang="fr-CA" sz="2600" dirty="0" err="1">
                <a:latin typeface="Garamond" panose="02020404030301010803" pitchFamily="18" charset="0"/>
              </a:rPr>
              <a:t>coporteur</a:t>
            </a:r>
            <a:r>
              <a:rPr lang="fr-CA" sz="2600" dirty="0">
                <a:latin typeface="Garamond" panose="02020404030301010803" pitchFamily="18" charset="0"/>
              </a:rPr>
              <a:t> ou une entrepreneure scientifique-</a:t>
            </a:r>
            <a:r>
              <a:rPr lang="fr-CA" sz="2600" dirty="0" err="1">
                <a:latin typeface="Garamond" panose="02020404030301010803" pitchFamily="18" charset="0"/>
              </a:rPr>
              <a:t>coporteuse</a:t>
            </a:r>
            <a:r>
              <a:rPr lang="fr-CA" sz="2600" dirty="0">
                <a:latin typeface="Garamond" panose="02020404030301010803" pitchFamily="18" charset="0"/>
              </a:rPr>
              <a:t>, tous volets </a:t>
            </a:r>
            <a:r>
              <a:rPr lang="fr-CA" sz="2600" dirty="0" smtClean="0">
                <a:latin typeface="Garamond" panose="02020404030301010803" pitchFamily="18" charset="0"/>
              </a:rPr>
              <a:t>confondus</a:t>
            </a:r>
          </a:p>
          <a:p>
            <a:pPr marL="0" indent="0">
              <a:buNone/>
            </a:pPr>
            <a:endParaRPr lang="fr-CA" sz="2600" dirty="0">
              <a:latin typeface="Garamond" panose="02020404030301010803" pitchFamily="18" charset="0"/>
            </a:endParaRPr>
          </a:p>
          <a:p>
            <a:r>
              <a:rPr lang="fr-CA" sz="2600" dirty="0">
                <a:latin typeface="Garamond" panose="02020404030301010803" pitchFamily="18" charset="0"/>
              </a:rPr>
              <a:t>Un cochercheur ou une </a:t>
            </a:r>
            <a:r>
              <a:rPr lang="fr-CA" sz="2600" dirty="0" err="1">
                <a:latin typeface="Garamond" panose="02020404030301010803" pitchFamily="18" charset="0"/>
              </a:rPr>
              <a:t>cochercheuse</a:t>
            </a:r>
            <a:r>
              <a:rPr lang="fr-CA" sz="2600" dirty="0">
                <a:latin typeface="Garamond" panose="02020404030301010803" pitchFamily="18" charset="0"/>
              </a:rPr>
              <a:t> peut participer à un </a:t>
            </a:r>
            <a:r>
              <a:rPr lang="fr-CA" sz="2600" b="1" dirty="0">
                <a:latin typeface="Garamond" panose="02020404030301010803" pitchFamily="18" charset="0"/>
              </a:rPr>
              <a:t>maximum de deux demandes</a:t>
            </a:r>
            <a:r>
              <a:rPr lang="fr-CA" sz="2600" dirty="0">
                <a:latin typeface="Garamond" panose="02020404030301010803" pitchFamily="18" charset="0"/>
              </a:rPr>
              <a:t>, tous volets confondus.</a:t>
            </a:r>
            <a:endParaRPr lang="fr-CA" sz="2400" dirty="0">
              <a:latin typeface="Garamond" panose="02020404030301010803" pitchFamily="18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CA" smtClean="0"/>
              <a:t>12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59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94627" y="336251"/>
            <a:ext cx="8468118" cy="943909"/>
          </a:xfrm>
        </p:spPr>
        <p:txBody>
          <a:bodyPr>
            <a:noAutofit/>
          </a:bodyPr>
          <a:lstStyle/>
          <a:p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Soutien à l’entrepreneuriat scientifique : critères d’évaluation</a:t>
            </a:r>
            <a:endParaRPr lang="fr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smtClean="0"/>
              <a:t>13</a:t>
            </a:r>
            <a:endParaRPr lang="fr-CA"/>
          </a:p>
        </p:txBody>
      </p:sp>
      <p:graphicFrame>
        <p:nvGraphicFramePr>
          <p:cNvPr id="4" name="Diagramme 3"/>
          <p:cNvGraphicFramePr/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583119638"/>
              </p:ext>
            </p:extLst>
          </p:nvPr>
        </p:nvGraphicFramePr>
        <p:xfrm>
          <a:off x="139337" y="1280161"/>
          <a:ext cx="8891452" cy="5076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406475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94627" y="336251"/>
            <a:ext cx="8468118" cy="943909"/>
          </a:xfrm>
        </p:spPr>
        <p:txBody>
          <a:bodyPr>
            <a:noAutofit/>
          </a:bodyPr>
          <a:lstStyle/>
          <a:p>
            <a:r>
              <a:rPr lang="fr-CA" dirty="0">
                <a:solidFill>
                  <a:schemeClr val="bg1"/>
                </a:solidFill>
                <a:latin typeface="Garamond" panose="02020404030301010803" pitchFamily="18" charset="0"/>
              </a:rPr>
              <a:t>Soutien à l’entrepreneuriat scientifique : </a:t>
            </a:r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documents obligatoires</a:t>
            </a:r>
            <a:endParaRPr lang="fr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94627" y="1367246"/>
            <a:ext cx="8579407" cy="5060986"/>
          </a:xfrm>
        </p:spPr>
        <p:txBody>
          <a:bodyPr>
            <a:noAutofit/>
          </a:bodyPr>
          <a:lstStyle/>
          <a:p>
            <a:r>
              <a:rPr lang="fr-CA" sz="1800" dirty="0" smtClean="0">
                <a:latin typeface="Garamond" panose="02020404030301010803" pitchFamily="18" charset="0"/>
              </a:rPr>
              <a:t>Un </a:t>
            </a:r>
            <a:r>
              <a:rPr lang="fr-CA" sz="1800" dirty="0">
                <a:latin typeface="Garamond" panose="02020404030301010803" pitchFamily="18" charset="0"/>
              </a:rPr>
              <a:t>texte de </a:t>
            </a:r>
            <a:r>
              <a:rPr lang="fr-CA" sz="1800" dirty="0" smtClean="0">
                <a:latin typeface="Garamond" panose="02020404030301010803" pitchFamily="18" charset="0"/>
              </a:rPr>
              <a:t>max. 4 </a:t>
            </a:r>
            <a:r>
              <a:rPr lang="fr-CA" sz="1800" dirty="0">
                <a:latin typeface="Garamond" panose="02020404030301010803" pitchFamily="18" charset="0"/>
              </a:rPr>
              <a:t>pages (incluant références, tableaux, figures et graphiques) </a:t>
            </a:r>
            <a:r>
              <a:rPr lang="fr-CA" sz="1800" b="1" dirty="0">
                <a:latin typeface="Garamond" panose="02020404030301010803" pitchFamily="18" charset="0"/>
              </a:rPr>
              <a:t>décrivant le projet </a:t>
            </a:r>
            <a:r>
              <a:rPr lang="fr-CA" sz="1800" dirty="0" smtClean="0">
                <a:latin typeface="Garamond" panose="02020404030301010803" pitchFamily="18" charset="0"/>
              </a:rPr>
              <a:t>et </a:t>
            </a:r>
            <a:r>
              <a:rPr lang="fr-CA" sz="1800" dirty="0">
                <a:latin typeface="Garamond" panose="02020404030301010803" pitchFamily="18" charset="0"/>
              </a:rPr>
              <a:t>l’arrimage </a:t>
            </a:r>
            <a:r>
              <a:rPr lang="fr-CA" sz="1800" dirty="0" smtClean="0">
                <a:latin typeface="Garamond" panose="02020404030301010803" pitchFamily="18" charset="0"/>
              </a:rPr>
              <a:t>entre l’équipe </a:t>
            </a:r>
            <a:r>
              <a:rPr lang="fr-CA" sz="1800" dirty="0">
                <a:latin typeface="Garamond" panose="02020404030301010803" pitchFamily="18" charset="0"/>
              </a:rPr>
              <a:t>de recherche et </a:t>
            </a:r>
            <a:r>
              <a:rPr lang="fr-CA" sz="1800" dirty="0" smtClean="0">
                <a:latin typeface="Garamond" panose="02020404030301010803" pitchFamily="18" charset="0"/>
              </a:rPr>
              <a:t>l’entreprise</a:t>
            </a:r>
          </a:p>
          <a:p>
            <a:r>
              <a:rPr lang="fr-CA" sz="1800" dirty="0">
                <a:latin typeface="Garamond" panose="02020404030301010803" pitchFamily="18" charset="0"/>
              </a:rPr>
              <a:t>Un texte de </a:t>
            </a:r>
            <a:r>
              <a:rPr lang="fr-CA" sz="1800" b="1" dirty="0" smtClean="0">
                <a:latin typeface="Garamond" panose="02020404030301010803" pitchFamily="18" charset="0"/>
              </a:rPr>
              <a:t>max. </a:t>
            </a:r>
            <a:r>
              <a:rPr lang="fr-CA" sz="1800" b="1" dirty="0">
                <a:latin typeface="Garamond" panose="02020404030301010803" pitchFamily="18" charset="0"/>
              </a:rPr>
              <a:t>2 pages </a:t>
            </a:r>
            <a:r>
              <a:rPr lang="fr-CA" sz="1800" dirty="0">
                <a:latin typeface="Garamond" panose="02020404030301010803" pitchFamily="18" charset="0"/>
              </a:rPr>
              <a:t>décrivant la capacité de recherche et d’innovation de </a:t>
            </a:r>
            <a:r>
              <a:rPr lang="fr-CA" sz="1800" dirty="0" smtClean="0">
                <a:latin typeface="Garamond" panose="02020404030301010803" pitchFamily="18" charset="0"/>
              </a:rPr>
              <a:t>l’entreprise scientifique</a:t>
            </a:r>
          </a:p>
          <a:p>
            <a:pPr lvl="0"/>
            <a:r>
              <a:rPr lang="fr-CA" sz="18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Un </a:t>
            </a:r>
            <a:r>
              <a:rPr lang="fr-CA" sz="1800" b="1" dirty="0">
                <a:solidFill>
                  <a:prstClr val="black"/>
                </a:solidFill>
                <a:latin typeface="Garamond" panose="02020404030301010803" pitchFamily="18" charset="0"/>
              </a:rPr>
              <a:t>CV abrégé </a:t>
            </a:r>
            <a:r>
              <a:rPr lang="fr-CA" sz="1800" dirty="0">
                <a:solidFill>
                  <a:prstClr val="black"/>
                </a:solidFill>
                <a:latin typeface="Garamond" panose="02020404030301010803" pitchFamily="18" charset="0"/>
              </a:rPr>
              <a:t>FRQ pour chaque membre (sauf les collaborateurs</a:t>
            </a:r>
            <a:r>
              <a:rPr lang="fr-CA" sz="18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)</a:t>
            </a:r>
            <a:endParaRPr lang="fr-CA" sz="1800" dirty="0">
              <a:latin typeface="Garamond" panose="02020404030301010803" pitchFamily="18" charset="0"/>
            </a:endParaRPr>
          </a:p>
          <a:p>
            <a:pPr lvl="0"/>
            <a:r>
              <a:rPr lang="fr-CA" sz="18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Un </a:t>
            </a:r>
            <a:r>
              <a:rPr lang="fr-CA" sz="1800" b="1" dirty="0">
                <a:solidFill>
                  <a:prstClr val="black"/>
                </a:solidFill>
                <a:latin typeface="Garamond" panose="02020404030301010803" pitchFamily="18" charset="0"/>
              </a:rPr>
              <a:t>CV professionnel </a:t>
            </a:r>
            <a:r>
              <a:rPr lang="fr-CA" sz="1800" dirty="0">
                <a:solidFill>
                  <a:prstClr val="black"/>
                </a:solidFill>
                <a:latin typeface="Garamond" panose="02020404030301010803" pitchFamily="18" charset="0"/>
              </a:rPr>
              <a:t>d’un maximum de 2 </a:t>
            </a:r>
            <a:r>
              <a:rPr lang="fr-CA" sz="18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pages pour chaque </a:t>
            </a:r>
            <a:r>
              <a:rPr lang="fr-CA" sz="1800" dirty="0" err="1" smtClean="0">
                <a:solidFill>
                  <a:prstClr val="black"/>
                </a:solidFill>
                <a:latin typeface="Garamond" panose="02020404030301010803" pitchFamily="18" charset="0"/>
              </a:rPr>
              <a:t>entrepreneur.e</a:t>
            </a:r>
            <a:endParaRPr lang="fr-CA" sz="1800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/>
            <a:r>
              <a:rPr lang="fr-CA" sz="1800" dirty="0">
                <a:solidFill>
                  <a:prstClr val="black"/>
                </a:solidFill>
                <a:latin typeface="Garamond" panose="02020404030301010803" pitchFamily="18" charset="0"/>
              </a:rPr>
              <a:t>Un complément d’information obligatoire sur le projet et la collaboration de recherche en </a:t>
            </a:r>
            <a:r>
              <a:rPr lang="fr-CA" sz="1800" b="1" dirty="0">
                <a:solidFill>
                  <a:prstClr val="black"/>
                </a:solidFill>
                <a:latin typeface="Garamond" panose="02020404030301010803" pitchFamily="18" charset="0"/>
              </a:rPr>
              <a:t>format vidéo </a:t>
            </a:r>
            <a:r>
              <a:rPr lang="fr-CA" sz="1800" dirty="0">
                <a:solidFill>
                  <a:prstClr val="black"/>
                </a:solidFill>
                <a:latin typeface="Garamond" panose="02020404030301010803" pitchFamily="18" charset="0"/>
              </a:rPr>
              <a:t>(180 secondes </a:t>
            </a:r>
            <a:r>
              <a:rPr lang="fr-CA" sz="18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maximum)</a:t>
            </a:r>
          </a:p>
          <a:p>
            <a:pPr lvl="0"/>
            <a:r>
              <a:rPr lang="fr-CA" sz="1800" dirty="0">
                <a:solidFill>
                  <a:prstClr val="black"/>
                </a:solidFill>
                <a:latin typeface="Garamond" panose="02020404030301010803" pitchFamily="18" charset="0"/>
              </a:rPr>
              <a:t>Deux pages maximum de </a:t>
            </a:r>
            <a:r>
              <a:rPr lang="fr-CA" sz="1800" b="1" dirty="0">
                <a:solidFill>
                  <a:prstClr val="black"/>
                </a:solidFill>
                <a:latin typeface="Garamond" panose="02020404030301010803" pitchFamily="18" charset="0"/>
              </a:rPr>
              <a:t>justifications budgétaires </a:t>
            </a:r>
            <a:endParaRPr lang="fr-CA" sz="1800" b="1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/>
            <a:r>
              <a:rPr lang="fr-CA" sz="18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Les </a:t>
            </a:r>
            <a:r>
              <a:rPr lang="fr-CA" sz="18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états </a:t>
            </a:r>
            <a:r>
              <a:rPr lang="fr-CA" sz="1800" b="1" dirty="0">
                <a:solidFill>
                  <a:prstClr val="black"/>
                </a:solidFill>
                <a:latin typeface="Garamond" panose="02020404030301010803" pitchFamily="18" charset="0"/>
              </a:rPr>
              <a:t>financiers </a:t>
            </a:r>
            <a:r>
              <a:rPr lang="fr-CA" sz="1800" dirty="0">
                <a:solidFill>
                  <a:prstClr val="black"/>
                </a:solidFill>
                <a:latin typeface="Garamond" panose="02020404030301010803" pitchFamily="18" charset="0"/>
              </a:rPr>
              <a:t>de </a:t>
            </a:r>
            <a:r>
              <a:rPr lang="fr-CA" sz="18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2 </a:t>
            </a:r>
            <a:r>
              <a:rPr lang="fr-CA" sz="1800" dirty="0">
                <a:solidFill>
                  <a:prstClr val="black"/>
                </a:solidFill>
                <a:latin typeface="Garamond" panose="02020404030301010803" pitchFamily="18" charset="0"/>
              </a:rPr>
              <a:t>dernières années et les </a:t>
            </a:r>
            <a:r>
              <a:rPr lang="fr-CA" sz="1800" b="1" dirty="0">
                <a:solidFill>
                  <a:prstClr val="black"/>
                </a:solidFill>
                <a:latin typeface="Garamond" panose="02020404030301010803" pitchFamily="18" charset="0"/>
              </a:rPr>
              <a:t>projections financières </a:t>
            </a:r>
            <a:r>
              <a:rPr lang="fr-CA" sz="1800" dirty="0">
                <a:solidFill>
                  <a:prstClr val="black"/>
                </a:solidFill>
                <a:latin typeface="Garamond" panose="02020404030301010803" pitchFamily="18" charset="0"/>
              </a:rPr>
              <a:t>pour l’année à </a:t>
            </a:r>
            <a:r>
              <a:rPr lang="fr-CA" sz="18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venir</a:t>
            </a:r>
            <a:endParaRPr lang="fr-CA" sz="1800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/>
            <a:r>
              <a:rPr lang="fr-CA" sz="1800" dirty="0">
                <a:solidFill>
                  <a:prstClr val="black"/>
                </a:solidFill>
                <a:latin typeface="Garamond" panose="02020404030301010803" pitchFamily="18" charset="0"/>
              </a:rPr>
              <a:t>Lettre(s) ou document(s) d’appui au projet présenté(s) (utilisateurs potentiels, une ou un chercheur reconnu, une ou un mentor, etc.; max 3 lettres</a:t>
            </a:r>
            <a:r>
              <a:rPr lang="fr-CA" sz="18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)</a:t>
            </a:r>
          </a:p>
          <a:p>
            <a:r>
              <a:rPr lang="fr-CA" sz="1800" dirty="0">
                <a:latin typeface="Garamond" panose="02020404030301010803" pitchFamily="18" charset="0"/>
              </a:rPr>
              <a:t>S’il y a lieu, document(s) à joindre obligatoirement à la section « Autres documents » du formulaire pour l’admissibilité d’une personne responsable de la demande ou d’</a:t>
            </a:r>
            <a:r>
              <a:rPr lang="fr-CA" sz="1800" dirty="0" err="1">
                <a:latin typeface="Garamond" panose="02020404030301010803" pitchFamily="18" charset="0"/>
              </a:rPr>
              <a:t>un.e</a:t>
            </a:r>
            <a:r>
              <a:rPr lang="fr-CA" sz="1800" dirty="0">
                <a:latin typeface="Garamond" panose="02020404030301010803" pitchFamily="18" charset="0"/>
              </a:rPr>
              <a:t> </a:t>
            </a:r>
            <a:r>
              <a:rPr lang="fr-CA" sz="1800" dirty="0" err="1">
                <a:latin typeface="Garamond" panose="02020404030301010803" pitchFamily="18" charset="0"/>
              </a:rPr>
              <a:t>cochercheur.e</a:t>
            </a:r>
            <a:r>
              <a:rPr lang="fr-CA" sz="1800" dirty="0">
                <a:latin typeface="Garamond" panose="02020404030301010803" pitchFamily="18" charset="0"/>
              </a:rPr>
              <a:t> répondant aux statuts de </a:t>
            </a:r>
            <a:r>
              <a:rPr lang="fr-CA" sz="1800" b="1" dirty="0" err="1">
                <a:latin typeface="Garamond" panose="02020404030301010803" pitchFamily="18" charset="0"/>
              </a:rPr>
              <a:t>professeur.e</a:t>
            </a:r>
            <a:r>
              <a:rPr lang="fr-CA" sz="1800" b="1" dirty="0">
                <a:latin typeface="Garamond" panose="02020404030301010803" pitchFamily="18" charset="0"/>
              </a:rPr>
              <a:t> </a:t>
            </a:r>
            <a:r>
              <a:rPr lang="fr-CA" sz="1800" b="1" dirty="0" err="1">
                <a:latin typeface="Garamond" panose="02020404030301010803" pitchFamily="18" charset="0"/>
              </a:rPr>
              <a:t>retraité.e</a:t>
            </a:r>
            <a:r>
              <a:rPr lang="fr-CA" sz="1800" b="1" dirty="0">
                <a:latin typeface="Garamond" panose="02020404030301010803" pitchFamily="18" charset="0"/>
              </a:rPr>
              <a:t> </a:t>
            </a:r>
            <a:r>
              <a:rPr lang="fr-CA" sz="1800" dirty="0">
                <a:latin typeface="Garamond" panose="02020404030301010803" pitchFamily="18" charset="0"/>
              </a:rPr>
              <a:t>ou </a:t>
            </a:r>
            <a:r>
              <a:rPr lang="fr-CA" sz="1800" b="1" dirty="0">
                <a:latin typeface="Garamond" panose="02020404030301010803" pitchFamily="18" charset="0"/>
              </a:rPr>
              <a:t>sous </a:t>
            </a:r>
            <a:r>
              <a:rPr lang="fr-CA" sz="1800" b="1" dirty="0" smtClean="0">
                <a:latin typeface="Garamond" panose="02020404030301010803" pitchFamily="18" charset="0"/>
              </a:rPr>
              <a:t>octroi</a:t>
            </a:r>
            <a:endParaRPr lang="fr-CA" sz="1800" b="1" dirty="0">
              <a:latin typeface="Garamond" panose="02020404030301010803" pitchFamily="18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FR" smtClean="0"/>
              <a:t>14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53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94627" y="336251"/>
            <a:ext cx="8468118" cy="943909"/>
          </a:xfrm>
        </p:spPr>
        <p:txBody>
          <a:bodyPr>
            <a:noAutofit/>
          </a:bodyPr>
          <a:lstStyle/>
          <a:p>
            <a:r>
              <a:rPr lang="fr-CA" dirty="0">
                <a:solidFill>
                  <a:schemeClr val="bg1"/>
                </a:solidFill>
                <a:latin typeface="Garamond" panose="02020404030301010803" pitchFamily="18" charset="0"/>
              </a:rPr>
              <a:t>Soutien à l’entrepreneuriat scientifique : </a:t>
            </a:r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transmission de la demande</a:t>
            </a:r>
            <a:endParaRPr lang="fr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5" name="Diagramme 4"/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76702040"/>
              </p:ext>
            </p:extLst>
          </p:nvPr>
        </p:nvGraphicFramePr>
        <p:xfrm>
          <a:off x="771475" y="1280160"/>
          <a:ext cx="8240231" cy="175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Espace réservé du contenu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17094" y="4014651"/>
            <a:ext cx="8223183" cy="2341699"/>
          </a:xfrm>
        </p:spPr>
        <p:txBody>
          <a:bodyPr>
            <a:normAutofit fontScale="92500"/>
          </a:bodyPr>
          <a:lstStyle/>
          <a:p>
            <a:r>
              <a:rPr lang="fr-CA" sz="2600" dirty="0" smtClean="0">
                <a:latin typeface="Garamond" panose="02020404030301010803" pitchFamily="18" charset="0"/>
              </a:rPr>
              <a:t>Le concours </a:t>
            </a:r>
            <a:r>
              <a:rPr lang="fr-CA" sz="2600" dirty="0">
                <a:latin typeface="Garamond" panose="02020404030301010803" pitchFamily="18" charset="0"/>
              </a:rPr>
              <a:t>est hébergé par la plateforme </a:t>
            </a:r>
            <a:r>
              <a:rPr lang="fr-CA" sz="2600" b="1" dirty="0">
                <a:latin typeface="Garamond" panose="02020404030301010803" pitchFamily="18" charset="0"/>
              </a:rPr>
              <a:t>FRQnet</a:t>
            </a:r>
            <a:r>
              <a:rPr lang="fr-CA" sz="2600" dirty="0">
                <a:latin typeface="Garamond" panose="02020404030301010803" pitchFamily="18" charset="0"/>
              </a:rPr>
              <a:t> du </a:t>
            </a:r>
            <a:r>
              <a:rPr lang="fr-CA" sz="2600" b="1" dirty="0" smtClean="0">
                <a:latin typeface="Garamond" panose="02020404030301010803" pitchFamily="18" charset="0"/>
              </a:rPr>
              <a:t>FRQS</a:t>
            </a:r>
          </a:p>
          <a:p>
            <a:r>
              <a:rPr lang="fr-CA" sz="2600" dirty="0" smtClean="0">
                <a:latin typeface="Garamond" panose="02020404030301010803" pitchFamily="18" charset="0"/>
              </a:rPr>
              <a:t>Tous les membres de l’équipe (sauf les collaborateurs) identifiés </a:t>
            </a:r>
            <a:r>
              <a:rPr lang="fr-CA" sz="2600" dirty="0">
                <a:latin typeface="Garamond" panose="02020404030301010803" pitchFamily="18" charset="0"/>
              </a:rPr>
              <a:t>dans le formulaire doivent donner leur </a:t>
            </a:r>
            <a:r>
              <a:rPr lang="fr-CA" sz="2600" b="1" dirty="0">
                <a:latin typeface="Garamond" panose="02020404030301010803" pitchFamily="18" charset="0"/>
              </a:rPr>
              <a:t>consentement</a:t>
            </a:r>
            <a:r>
              <a:rPr lang="fr-CA" sz="2600" dirty="0">
                <a:latin typeface="Garamond" panose="02020404030301010803" pitchFamily="18" charset="0"/>
              </a:rPr>
              <a:t> dans leur portfolio </a:t>
            </a:r>
            <a:r>
              <a:rPr lang="fr-CA" sz="2600" dirty="0" smtClean="0">
                <a:latin typeface="Garamond" panose="02020404030301010803" pitchFamily="18" charset="0"/>
              </a:rPr>
              <a:t>FRQS</a:t>
            </a:r>
            <a:endParaRPr lang="fr-CA" sz="2600" dirty="0">
              <a:latin typeface="Garamond" panose="02020404030301010803" pitchFamily="18" charset="0"/>
            </a:endParaRPr>
          </a:p>
          <a:p>
            <a:r>
              <a:rPr lang="fr-CA" sz="2600" dirty="0" smtClean="0">
                <a:latin typeface="Garamond" panose="02020404030301010803" pitchFamily="18" charset="0"/>
              </a:rPr>
              <a:t>La </a:t>
            </a:r>
            <a:r>
              <a:rPr lang="fr-CA" sz="2600" b="1" dirty="0" smtClean="0">
                <a:latin typeface="Garamond" panose="02020404030301010803" pitchFamily="18" charset="0"/>
              </a:rPr>
              <a:t>date de transmission du formulaire </a:t>
            </a:r>
            <a:r>
              <a:rPr lang="fr-CA" sz="2600" dirty="0" smtClean="0">
                <a:latin typeface="Garamond" panose="02020404030301010803" pitchFamily="18" charset="0"/>
              </a:rPr>
              <a:t>à l’établissement pourrait être différente de celle fixée par les FRQ (17 novembre)</a:t>
            </a:r>
            <a:endParaRPr lang="fr-CA" sz="2600" dirty="0">
              <a:latin typeface="Garamond" panose="02020404030301010803" pitchFamily="18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fr-FR" smtClean="0"/>
              <a:t>15</a:t>
            </a:r>
            <a:endParaRPr lang="fr-CA"/>
          </a:p>
        </p:txBody>
      </p:sp>
      <p:graphicFrame>
        <p:nvGraphicFramePr>
          <p:cNvPr id="7" name="Diagramme 6"/>
          <p:cNvGraphicFramePr/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622165014"/>
              </p:ext>
            </p:extLst>
          </p:nvPr>
        </p:nvGraphicFramePr>
        <p:xfrm>
          <a:off x="771475" y="2679345"/>
          <a:ext cx="7514420" cy="14572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48645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94627" y="336251"/>
            <a:ext cx="8468118" cy="943909"/>
          </a:xfrm>
        </p:spPr>
        <p:txBody>
          <a:bodyPr>
            <a:normAutofit/>
          </a:bodyPr>
          <a:lstStyle/>
          <a:p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Remerciements et questions</a:t>
            </a:r>
            <a:endParaRPr lang="fr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33137" y="1597794"/>
            <a:ext cx="8223183" cy="472600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fr-CA" sz="3000" b="1" dirty="0" smtClean="0">
                <a:latin typeface="Garamond" panose="02020404030301010803" pitchFamily="18" charset="0"/>
              </a:rPr>
              <a:t>Merci beaucoup pour votre participation!</a:t>
            </a:r>
          </a:p>
          <a:p>
            <a:pPr marL="0" indent="0">
              <a:buNone/>
            </a:pPr>
            <a:endParaRPr lang="fr-CA" sz="1900" b="1" dirty="0" smtClean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fr-CA" sz="3000" b="1" dirty="0" smtClean="0">
                <a:latin typeface="Garamond" panose="02020404030301010803" pitchFamily="18" charset="0"/>
              </a:rPr>
              <a:t>Questions?</a:t>
            </a:r>
          </a:p>
          <a:p>
            <a:pPr marL="0" indent="0" algn="ctr">
              <a:buNone/>
            </a:pPr>
            <a:r>
              <a:rPr lang="fr-CA" sz="3000" b="1" dirty="0" smtClean="0">
                <a:latin typeface="Garamond" panose="02020404030301010803" pitchFamily="18" charset="0"/>
              </a:rPr>
              <a:t>Commentaires?</a:t>
            </a:r>
          </a:p>
          <a:p>
            <a:pPr marL="0" indent="0" algn="ctr">
              <a:buNone/>
            </a:pPr>
            <a:r>
              <a:rPr lang="fr-CA" sz="3000" b="1" dirty="0" smtClean="0">
                <a:latin typeface="Garamond" panose="02020404030301010803" pitchFamily="18" charset="0"/>
              </a:rPr>
              <a:t>Remarques?</a:t>
            </a:r>
          </a:p>
          <a:p>
            <a:endParaRPr lang="fr-CA" sz="2600" b="1" dirty="0">
              <a:latin typeface="Garamond" panose="02020404030301010803" pitchFamily="18" charset="0"/>
            </a:endParaRPr>
          </a:p>
          <a:p>
            <a:r>
              <a:rPr lang="fr-CA" sz="2600" dirty="0">
                <a:latin typeface="Garamond" panose="02020404030301010803" pitchFamily="18" charset="0"/>
              </a:rPr>
              <a:t>Denise Pérusse, Directrice</a:t>
            </a:r>
          </a:p>
          <a:p>
            <a:r>
              <a:rPr lang="fr-CA" sz="2600" dirty="0">
                <a:latin typeface="Garamond" panose="02020404030301010803" pitchFamily="18" charset="0"/>
              </a:rPr>
              <a:t>Emiliano Scanu, Responsable de </a:t>
            </a:r>
            <a:r>
              <a:rPr lang="fr-CA" sz="2600" dirty="0" smtClean="0">
                <a:latin typeface="Garamond" panose="02020404030301010803" pitchFamily="18" charset="0"/>
              </a:rPr>
              <a:t>programmes (règles générales)</a:t>
            </a:r>
          </a:p>
          <a:p>
            <a:r>
              <a:rPr lang="fr-CA" sz="2600" dirty="0" smtClean="0">
                <a:latin typeface="Garamond" panose="02020404030301010803" pitchFamily="18" charset="0"/>
              </a:rPr>
              <a:t>Marie-Pierre Cossette, Responsable de programmes (admissibilité entrepreneurs/entreprises scientifiques)</a:t>
            </a:r>
            <a:endParaRPr lang="fr-CA" sz="2600" dirty="0">
              <a:latin typeface="Garamond" panose="02020404030301010803" pitchFamily="18" charset="0"/>
            </a:endParaRPr>
          </a:p>
          <a:p>
            <a:r>
              <a:rPr lang="fr-CA" sz="2600" dirty="0">
                <a:latin typeface="Garamond" panose="02020404030301010803" pitchFamily="18" charset="0"/>
              </a:rPr>
              <a:t>Madeleine Joseph, Coordinatrice aux opérations</a:t>
            </a:r>
          </a:p>
          <a:p>
            <a:endParaRPr lang="fr-CA" sz="2600" dirty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fr-CA" sz="2600" dirty="0">
                <a:latin typeface="Garamond" panose="02020404030301010803" pitchFamily="18" charset="0"/>
              </a:rPr>
              <a:t>Direction - Défis de société et Maillages intersectoriels (DSMI)</a:t>
            </a:r>
          </a:p>
          <a:p>
            <a:pPr marL="0" indent="0" algn="ctr">
              <a:buNone/>
            </a:pPr>
            <a:r>
              <a:rPr lang="fr-CA" sz="2600" dirty="0">
                <a:latin typeface="Garamond" panose="02020404030301010803" pitchFamily="18" charset="0"/>
              </a:rPr>
              <a:t>Fonds de recherche du Québec (FRQ)</a:t>
            </a:r>
          </a:p>
          <a:p>
            <a:endParaRPr lang="fr-CA" sz="2600" dirty="0" smtClean="0">
              <a:latin typeface="Garamond" panose="02020404030301010803" pitchFamily="18" charset="0"/>
            </a:endParaRPr>
          </a:p>
          <a:p>
            <a:endParaRPr lang="fr-CA" sz="2400" dirty="0">
              <a:latin typeface="Garamond" panose="02020404030301010803" pitchFamily="18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FR" smtClean="0"/>
              <a:t>16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24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8650" y="365127"/>
            <a:ext cx="7886700" cy="992036"/>
          </a:xfrm>
        </p:spPr>
        <p:txBody>
          <a:bodyPr/>
          <a:lstStyle/>
          <a:p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Plan</a:t>
            </a:r>
            <a:endParaRPr lang="fr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23512" y="1444752"/>
            <a:ext cx="8248850" cy="4892040"/>
          </a:xfrm>
        </p:spPr>
        <p:txBody>
          <a:bodyPr>
            <a:normAutofit fontScale="92500" lnSpcReduction="10000"/>
          </a:bodyPr>
          <a:lstStyle/>
          <a:p>
            <a:r>
              <a:rPr lang="fr-CA" dirty="0">
                <a:latin typeface="Garamond" panose="02020404030301010803" pitchFamily="18" charset="0"/>
              </a:rPr>
              <a:t>Plateforme de financements de la recherche intersectorielle sur le vieillissement </a:t>
            </a:r>
            <a:endParaRPr lang="fr-CA" dirty="0" smtClean="0">
              <a:latin typeface="Garamond" panose="02020404030301010803" pitchFamily="18" charset="0"/>
            </a:endParaRPr>
          </a:p>
          <a:p>
            <a:r>
              <a:rPr lang="fr-CA" dirty="0">
                <a:latin typeface="Garamond" panose="02020404030301010803" pitchFamily="18" charset="0"/>
              </a:rPr>
              <a:t>Besoins en recherche et principes </a:t>
            </a:r>
            <a:r>
              <a:rPr lang="fr-CA" dirty="0" smtClean="0">
                <a:latin typeface="Garamond" panose="02020404030301010803" pitchFamily="18" charset="0"/>
              </a:rPr>
              <a:t>directeurs</a:t>
            </a:r>
          </a:p>
          <a:p>
            <a:r>
              <a:rPr lang="fr-CA" dirty="0" smtClean="0">
                <a:latin typeface="Garamond" panose="02020404030301010803" pitchFamily="18" charset="0"/>
              </a:rPr>
              <a:t>Deux </a:t>
            </a:r>
            <a:r>
              <a:rPr lang="fr-CA" dirty="0">
                <a:latin typeface="Garamond" panose="02020404030301010803" pitchFamily="18" charset="0"/>
              </a:rPr>
              <a:t>volets de </a:t>
            </a:r>
            <a:r>
              <a:rPr lang="fr-CA" dirty="0" smtClean="0">
                <a:latin typeface="Garamond" panose="02020404030301010803" pitchFamily="18" charset="0"/>
              </a:rPr>
              <a:t>financement</a:t>
            </a:r>
          </a:p>
          <a:p>
            <a:r>
              <a:rPr lang="fr-CA" dirty="0">
                <a:latin typeface="Garamond" panose="02020404030301010803" pitchFamily="18" charset="0"/>
              </a:rPr>
              <a:t>Soutien à l’entrepreneuriat scientifique : </a:t>
            </a:r>
            <a:r>
              <a:rPr lang="fr-CA" dirty="0" smtClean="0">
                <a:latin typeface="Garamond" panose="02020404030301010803" pitchFamily="18" charset="0"/>
              </a:rPr>
              <a:t>un volet pilote</a:t>
            </a:r>
          </a:p>
          <a:p>
            <a:r>
              <a:rPr lang="fr-CA" dirty="0">
                <a:latin typeface="Garamond" panose="02020404030301010803" pitchFamily="18" charset="0"/>
              </a:rPr>
              <a:t>Soutien à l’entrepreneuriat scientifique : </a:t>
            </a:r>
            <a:r>
              <a:rPr lang="fr-CA" dirty="0" smtClean="0">
                <a:latin typeface="Garamond" panose="02020404030301010803" pitchFamily="18" charset="0"/>
              </a:rPr>
              <a:t>les objectifs</a:t>
            </a:r>
          </a:p>
          <a:p>
            <a:r>
              <a:rPr lang="fr-CA" dirty="0">
                <a:latin typeface="Garamond" panose="02020404030301010803" pitchFamily="18" charset="0"/>
              </a:rPr>
              <a:t>Soutien à l’entrepreneuriat scientifique : </a:t>
            </a:r>
            <a:r>
              <a:rPr lang="fr-CA" dirty="0" smtClean="0">
                <a:latin typeface="Garamond" panose="02020404030301010803" pitchFamily="18" charset="0"/>
              </a:rPr>
              <a:t>quelques précisions</a:t>
            </a:r>
            <a:endParaRPr lang="fr-CA" dirty="0">
              <a:latin typeface="Garamond" panose="02020404030301010803" pitchFamily="18" charset="0"/>
            </a:endParaRPr>
          </a:p>
          <a:p>
            <a:r>
              <a:rPr lang="fr-CA" dirty="0" smtClean="0">
                <a:latin typeface="Garamond" panose="02020404030301010803" pitchFamily="18" charset="0"/>
              </a:rPr>
              <a:t>Soutien </a:t>
            </a:r>
            <a:r>
              <a:rPr lang="fr-CA" dirty="0">
                <a:latin typeface="Garamond" panose="02020404030301010803" pitchFamily="18" charset="0"/>
              </a:rPr>
              <a:t>à l’entrepreneuriat scientifique : composition des </a:t>
            </a:r>
            <a:r>
              <a:rPr lang="fr-CA" dirty="0" smtClean="0">
                <a:latin typeface="Garamond" panose="02020404030301010803" pitchFamily="18" charset="0"/>
              </a:rPr>
              <a:t>équipes</a:t>
            </a:r>
          </a:p>
          <a:p>
            <a:r>
              <a:rPr lang="fr-CA" dirty="0">
                <a:latin typeface="Garamond" panose="02020404030301010803" pitchFamily="18" charset="0"/>
              </a:rPr>
              <a:t>Soutien à l’entrepreneuriat scientifique : admissibilité des membres de l’équipe</a:t>
            </a:r>
          </a:p>
          <a:p>
            <a:r>
              <a:rPr lang="fr-CA" dirty="0" smtClean="0">
                <a:latin typeface="Garamond" panose="02020404030301010803" pitchFamily="18" charset="0"/>
              </a:rPr>
              <a:t>Soutien </a:t>
            </a:r>
            <a:r>
              <a:rPr lang="fr-CA" dirty="0">
                <a:latin typeface="Garamond" panose="02020404030301010803" pitchFamily="18" charset="0"/>
              </a:rPr>
              <a:t>à l’entrepreneuriat scientifique : admissibilité de l’entreprise </a:t>
            </a:r>
            <a:r>
              <a:rPr lang="fr-CA" dirty="0" smtClean="0">
                <a:latin typeface="Garamond" panose="02020404030301010803" pitchFamily="18" charset="0"/>
              </a:rPr>
              <a:t>scientifique</a:t>
            </a:r>
          </a:p>
          <a:p>
            <a:r>
              <a:rPr lang="fr-CA" dirty="0">
                <a:latin typeface="Garamond" panose="02020404030301010803" pitchFamily="18" charset="0"/>
              </a:rPr>
              <a:t>Soutien à l’entrepreneuriat scientifique : participation à plus d’un projet</a:t>
            </a:r>
            <a:endParaRPr lang="fr-CA" dirty="0" smtClean="0">
              <a:latin typeface="Garamond" panose="02020404030301010803" pitchFamily="18" charset="0"/>
            </a:endParaRPr>
          </a:p>
          <a:p>
            <a:r>
              <a:rPr lang="fr-CA" dirty="0" smtClean="0">
                <a:latin typeface="Garamond" panose="02020404030301010803" pitchFamily="18" charset="0"/>
              </a:rPr>
              <a:t>Soutien </a:t>
            </a:r>
            <a:r>
              <a:rPr lang="fr-CA" dirty="0">
                <a:latin typeface="Garamond" panose="02020404030301010803" pitchFamily="18" charset="0"/>
              </a:rPr>
              <a:t>à l’entrepreneuriat scientifique : critères </a:t>
            </a:r>
            <a:r>
              <a:rPr lang="fr-CA" dirty="0" smtClean="0">
                <a:latin typeface="Garamond" panose="02020404030301010803" pitchFamily="18" charset="0"/>
              </a:rPr>
              <a:t>d’évaluation</a:t>
            </a:r>
          </a:p>
          <a:p>
            <a:r>
              <a:rPr lang="fr-CA" dirty="0">
                <a:latin typeface="Garamond" panose="02020404030301010803" pitchFamily="18" charset="0"/>
              </a:rPr>
              <a:t>Soutien à l’entrepreneuriat scientifique : documents </a:t>
            </a:r>
            <a:r>
              <a:rPr lang="fr-CA" dirty="0" smtClean="0">
                <a:latin typeface="Garamond" panose="02020404030301010803" pitchFamily="18" charset="0"/>
              </a:rPr>
              <a:t>obligatoires</a:t>
            </a:r>
          </a:p>
          <a:p>
            <a:r>
              <a:rPr lang="fr-CA" dirty="0">
                <a:latin typeface="Garamond" panose="02020404030301010803" pitchFamily="18" charset="0"/>
              </a:rPr>
              <a:t>Soutien à l’entrepreneuriat scientifique : transmission de la </a:t>
            </a:r>
            <a:r>
              <a:rPr lang="fr-CA" dirty="0" smtClean="0">
                <a:latin typeface="Garamond" panose="02020404030301010803" pitchFamily="18" charset="0"/>
              </a:rPr>
              <a:t>demande</a:t>
            </a:r>
          </a:p>
          <a:p>
            <a:r>
              <a:rPr lang="fr-CA" dirty="0">
                <a:latin typeface="Garamond" panose="02020404030301010803" pitchFamily="18" charset="0"/>
              </a:rPr>
              <a:t>Remerciements et questions</a:t>
            </a:r>
            <a:endParaRPr lang="fr-CA" dirty="0" smtClean="0">
              <a:latin typeface="Garamond" panose="02020404030301010803" pitchFamily="18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endParaRPr kumimoji="0" lang="fr-CA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332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8650" y="365127"/>
            <a:ext cx="7886700" cy="943909"/>
          </a:xfrm>
        </p:spPr>
        <p:txBody>
          <a:bodyPr>
            <a:noAutofit/>
          </a:bodyPr>
          <a:lstStyle/>
          <a:p>
            <a:r>
              <a:rPr lang="fr-CA" dirty="0">
                <a:solidFill>
                  <a:schemeClr val="bg1"/>
                </a:solidFill>
                <a:latin typeface="Garamond" panose="02020404030301010803" pitchFamily="18" charset="0"/>
              </a:rPr>
              <a:t>Plateforme de financements de la recherche intersectorielle sur le vieillissement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13509" y="1436914"/>
            <a:ext cx="8560525" cy="4919437"/>
          </a:xfrm>
        </p:spPr>
        <p:txBody>
          <a:bodyPr>
            <a:normAutofit fontScale="92500"/>
          </a:bodyPr>
          <a:lstStyle/>
          <a:p>
            <a:r>
              <a:rPr lang="fr-CA" sz="2400" dirty="0" smtClean="0">
                <a:latin typeface="Garamond" panose="02020404030301010803" pitchFamily="18" charset="0"/>
              </a:rPr>
              <a:t>Développée </a:t>
            </a:r>
            <a:r>
              <a:rPr lang="fr-CA" sz="2400" dirty="0">
                <a:latin typeface="Garamond" panose="02020404030301010803" pitchFamily="18" charset="0"/>
              </a:rPr>
              <a:t>et </a:t>
            </a:r>
            <a:r>
              <a:rPr lang="fr-CA" sz="2400" dirty="0" smtClean="0">
                <a:latin typeface="Garamond" panose="02020404030301010803" pitchFamily="18" charset="0"/>
              </a:rPr>
              <a:t>gérée </a:t>
            </a:r>
            <a:r>
              <a:rPr lang="fr-CA" sz="2400" dirty="0">
                <a:latin typeface="Garamond" panose="02020404030301010803" pitchFamily="18" charset="0"/>
              </a:rPr>
              <a:t>par la </a:t>
            </a:r>
            <a:r>
              <a:rPr lang="fr-CA" sz="2400" b="1" dirty="0">
                <a:latin typeface="Garamond" panose="02020404030301010803" pitchFamily="18" charset="0"/>
              </a:rPr>
              <a:t>Direction des défis de société et des maillages intersectoriels</a:t>
            </a:r>
            <a:r>
              <a:rPr lang="fr-CA" sz="2400" dirty="0">
                <a:latin typeface="Garamond" panose="02020404030301010803" pitchFamily="18" charset="0"/>
              </a:rPr>
              <a:t> (DSMI</a:t>
            </a:r>
            <a:r>
              <a:rPr lang="fr-CA" sz="2400" dirty="0" smtClean="0">
                <a:latin typeface="Garamond" panose="02020404030301010803" pitchFamily="18" charset="0"/>
              </a:rPr>
              <a:t>) des </a:t>
            </a:r>
            <a:r>
              <a:rPr lang="fr-CA" sz="2400" b="1" dirty="0" smtClean="0">
                <a:latin typeface="Garamond" panose="02020404030301010803" pitchFamily="18" charset="0"/>
              </a:rPr>
              <a:t>Fonds de recherche du Québec</a:t>
            </a:r>
            <a:r>
              <a:rPr lang="fr-CA" sz="2400" dirty="0" smtClean="0">
                <a:latin typeface="Garamond" panose="02020404030301010803" pitchFamily="18" charset="0"/>
              </a:rPr>
              <a:t> (FRQ)</a:t>
            </a:r>
          </a:p>
          <a:p>
            <a:pPr marL="0" indent="0" algn="ctr">
              <a:buNone/>
            </a:pPr>
            <a:r>
              <a:rPr lang="fr-CA" sz="2800" dirty="0" smtClean="0">
                <a:latin typeface="Garamond" panose="02020404030301010803" pitchFamily="18" charset="0"/>
              </a:rPr>
              <a:t>Les grands objectifs :</a:t>
            </a:r>
          </a:p>
          <a:p>
            <a:pPr marL="182563" lvl="1"/>
            <a:r>
              <a:rPr lang="fr-CA" sz="2200" dirty="0" smtClean="0">
                <a:latin typeface="Garamond" panose="02020404030301010803" pitchFamily="18" charset="0"/>
              </a:rPr>
              <a:t>Soutenir </a:t>
            </a:r>
            <a:r>
              <a:rPr lang="fr-CA" sz="2200" dirty="0">
                <a:latin typeface="Garamond" panose="02020404030301010803" pitchFamily="18" charset="0"/>
              </a:rPr>
              <a:t>l’avancement des </a:t>
            </a:r>
            <a:r>
              <a:rPr lang="fr-CA" sz="2200" b="1" dirty="0">
                <a:latin typeface="Garamond" panose="02020404030301010803" pitchFamily="18" charset="0"/>
              </a:rPr>
              <a:t>connaissances</a:t>
            </a:r>
            <a:r>
              <a:rPr lang="fr-CA" sz="2200" dirty="0">
                <a:latin typeface="Garamond" panose="02020404030301010803" pitchFamily="18" charset="0"/>
              </a:rPr>
              <a:t> et des </a:t>
            </a:r>
            <a:r>
              <a:rPr lang="fr-CA" sz="2200" b="1" dirty="0">
                <a:latin typeface="Garamond" panose="02020404030301010803" pitchFamily="18" charset="0"/>
              </a:rPr>
              <a:t>pratiques</a:t>
            </a:r>
            <a:r>
              <a:rPr lang="fr-CA" sz="2200" dirty="0">
                <a:latin typeface="Garamond" panose="02020404030301010803" pitchFamily="18" charset="0"/>
              </a:rPr>
              <a:t> sur des questions en lien avec le </a:t>
            </a:r>
            <a:r>
              <a:rPr lang="fr-CA" sz="2200" b="1" dirty="0">
                <a:latin typeface="Garamond" panose="02020404030301010803" pitchFamily="18" charset="0"/>
              </a:rPr>
              <a:t>bien vieillir </a:t>
            </a:r>
            <a:r>
              <a:rPr lang="fr-CA" sz="2200" dirty="0">
                <a:latin typeface="Garamond" panose="02020404030301010803" pitchFamily="18" charset="0"/>
              </a:rPr>
              <a:t>vu dans une perspective globale et </a:t>
            </a:r>
            <a:r>
              <a:rPr lang="fr-CA" sz="2200" dirty="0" smtClean="0">
                <a:latin typeface="Garamond" panose="02020404030301010803" pitchFamily="18" charset="0"/>
              </a:rPr>
              <a:t>holistique</a:t>
            </a:r>
            <a:endParaRPr lang="fr-CA" sz="2200" dirty="0">
              <a:latin typeface="Garamond" panose="02020404030301010803" pitchFamily="18" charset="0"/>
            </a:endParaRPr>
          </a:p>
          <a:p>
            <a:pPr marL="182563" lvl="1"/>
            <a:r>
              <a:rPr lang="fr-CA" sz="2200" dirty="0" smtClean="0">
                <a:latin typeface="Garamond" panose="02020404030301010803" pitchFamily="18" charset="0"/>
              </a:rPr>
              <a:t>Apporter </a:t>
            </a:r>
            <a:r>
              <a:rPr lang="fr-CA" sz="2200" dirty="0">
                <a:latin typeface="Garamond" panose="02020404030301010803" pitchFamily="18" charset="0"/>
              </a:rPr>
              <a:t>une attention particulière aux enjeux d’un vieillissement </a:t>
            </a:r>
            <a:r>
              <a:rPr lang="fr-CA" sz="2200" dirty="0" smtClean="0">
                <a:latin typeface="Garamond" panose="02020404030301010803" pitchFamily="18" charset="0"/>
              </a:rPr>
              <a:t>réussi en </a:t>
            </a:r>
            <a:r>
              <a:rPr lang="fr-CA" sz="2200" b="1" dirty="0" smtClean="0">
                <a:latin typeface="Garamond" panose="02020404030301010803" pitchFamily="18" charset="0"/>
              </a:rPr>
              <a:t>région</a:t>
            </a:r>
            <a:endParaRPr lang="fr-CA" sz="2200" b="1" dirty="0">
              <a:latin typeface="Garamond" panose="02020404030301010803" pitchFamily="18" charset="0"/>
            </a:endParaRPr>
          </a:p>
          <a:p>
            <a:pPr marL="182563" lvl="1"/>
            <a:r>
              <a:rPr lang="fr-CA" sz="2200" dirty="0" smtClean="0">
                <a:latin typeface="Garamond" panose="02020404030301010803" pitchFamily="18" charset="0"/>
              </a:rPr>
              <a:t>Encourager </a:t>
            </a:r>
            <a:r>
              <a:rPr lang="fr-CA" sz="2200" dirty="0">
                <a:latin typeface="Garamond" panose="02020404030301010803" pitchFamily="18" charset="0"/>
              </a:rPr>
              <a:t>des propositions de recherche émergeant de besoins de connaissances en lien avec une </a:t>
            </a:r>
            <a:r>
              <a:rPr lang="fr-CA" sz="2200" b="1" dirty="0">
                <a:latin typeface="Garamond" panose="02020404030301010803" pitchFamily="18" charset="0"/>
              </a:rPr>
              <a:t>démarche entrepreneuriale </a:t>
            </a:r>
            <a:r>
              <a:rPr lang="fr-CA" sz="2200" dirty="0">
                <a:latin typeface="Garamond" panose="02020404030301010803" pitchFamily="18" charset="0"/>
              </a:rPr>
              <a:t>pouvant avoir des retombées rapides et concrètes pour les milieux de pratique et </a:t>
            </a:r>
            <a:r>
              <a:rPr lang="fr-CA" sz="2200" dirty="0" smtClean="0">
                <a:latin typeface="Garamond" panose="02020404030301010803" pitchFamily="18" charset="0"/>
              </a:rPr>
              <a:t>académiques</a:t>
            </a:r>
            <a:endParaRPr lang="fr-CA" sz="2200" dirty="0">
              <a:latin typeface="Garamond" panose="02020404030301010803" pitchFamily="18" charset="0"/>
            </a:endParaRPr>
          </a:p>
          <a:p>
            <a:pPr marL="182563" lvl="1"/>
            <a:r>
              <a:rPr lang="fr-CA" sz="2200" dirty="0" smtClean="0">
                <a:latin typeface="Garamond" panose="02020404030301010803" pitchFamily="18" charset="0"/>
              </a:rPr>
              <a:t>Maximiser </a:t>
            </a:r>
            <a:r>
              <a:rPr lang="fr-CA" sz="2200" dirty="0">
                <a:latin typeface="Garamond" panose="02020404030301010803" pitchFamily="18" charset="0"/>
              </a:rPr>
              <a:t>les collaborations au sein de la communauté scientifique en provenance des secteurs des </a:t>
            </a:r>
            <a:r>
              <a:rPr lang="fr-CA" sz="2200" b="1" dirty="0">
                <a:latin typeface="Garamond" panose="02020404030301010803" pitchFamily="18" charset="0"/>
              </a:rPr>
              <a:t>trois FRQ </a:t>
            </a:r>
            <a:r>
              <a:rPr lang="fr-CA" sz="2200" dirty="0" smtClean="0">
                <a:latin typeface="Garamond" panose="02020404030301010803" pitchFamily="18" charset="0"/>
              </a:rPr>
              <a:t>pour </a:t>
            </a:r>
            <a:r>
              <a:rPr lang="fr-CA" sz="2200" dirty="0">
                <a:latin typeface="Garamond" panose="02020404030301010803" pitchFamily="18" charset="0"/>
              </a:rPr>
              <a:t>répondre à des besoins de recherche sur le bien vieillir tout en favorisant la participation des </a:t>
            </a:r>
            <a:r>
              <a:rPr lang="fr-CA" sz="2200" b="1" dirty="0">
                <a:latin typeface="Garamond" panose="02020404030301010803" pitchFamily="18" charset="0"/>
              </a:rPr>
              <a:t>différents secteurs </a:t>
            </a:r>
            <a:r>
              <a:rPr lang="fr-CA" sz="2200" dirty="0">
                <a:latin typeface="Garamond" panose="02020404030301010803" pitchFamily="18" charset="0"/>
              </a:rPr>
              <a:t>de la </a:t>
            </a:r>
            <a:r>
              <a:rPr lang="fr-CA" sz="2200" dirty="0" smtClean="0">
                <a:latin typeface="Garamond" panose="02020404030301010803" pitchFamily="18" charset="0"/>
              </a:rPr>
              <a:t>société</a:t>
            </a:r>
          </a:p>
          <a:p>
            <a:pPr marL="182563" lvl="1"/>
            <a:r>
              <a:rPr lang="fr-CA" sz="2200" dirty="0" smtClean="0">
                <a:latin typeface="Garamond" panose="02020404030301010803" pitchFamily="18" charset="0"/>
              </a:rPr>
              <a:t>Encourager </a:t>
            </a:r>
            <a:r>
              <a:rPr lang="fr-CA" sz="2200" dirty="0">
                <a:latin typeface="Garamond" panose="02020404030301010803" pitchFamily="18" charset="0"/>
              </a:rPr>
              <a:t>le </a:t>
            </a:r>
            <a:r>
              <a:rPr lang="fr-CA" sz="2200" b="1" dirty="0">
                <a:latin typeface="Garamond" panose="02020404030301010803" pitchFamily="18" charset="0"/>
              </a:rPr>
              <a:t>partage des savoirs et d’outils </a:t>
            </a:r>
            <a:r>
              <a:rPr lang="fr-CA" sz="2200" dirty="0">
                <a:latin typeface="Garamond" panose="02020404030301010803" pitchFamily="18" charset="0"/>
              </a:rPr>
              <a:t>pour mieux soutenir des partenaires dans un contexte d’actions ou d’interventions plurielles</a:t>
            </a:r>
            <a:endParaRPr lang="fr-CA" dirty="0">
              <a:latin typeface="Garamond" panose="02020404030301010803" pitchFamily="18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fr-CA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05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8650" y="365127"/>
            <a:ext cx="7886700" cy="943909"/>
          </a:xfrm>
        </p:spPr>
        <p:txBody>
          <a:bodyPr>
            <a:noAutofit/>
          </a:bodyPr>
          <a:lstStyle/>
          <a:p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Besoins en recherche et principes directeurs</a:t>
            </a:r>
            <a:endParaRPr lang="fr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13509" y="1402080"/>
            <a:ext cx="8560525" cy="495427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CA" sz="2600" b="1" dirty="0" smtClean="0">
                <a:latin typeface="Garamond" panose="02020404030301010803" pitchFamily="18" charset="0"/>
              </a:rPr>
              <a:t>Besoins en recherche</a:t>
            </a:r>
          </a:p>
          <a:p>
            <a:r>
              <a:rPr lang="fr-CA" sz="2600" dirty="0" smtClean="0">
                <a:latin typeface="Garamond" panose="02020404030301010803" pitchFamily="18" charset="0"/>
              </a:rPr>
              <a:t>Mieux </a:t>
            </a:r>
            <a:r>
              <a:rPr lang="fr-CA" sz="2600" dirty="0">
                <a:latin typeface="Garamond" panose="02020404030301010803" pitchFamily="18" charset="0"/>
              </a:rPr>
              <a:t>connaître la cohorte des personnes aînées de </a:t>
            </a:r>
            <a:r>
              <a:rPr lang="fr-CA" sz="2600" b="1" dirty="0">
                <a:latin typeface="Garamond" panose="02020404030301010803" pitchFamily="18" charset="0"/>
              </a:rPr>
              <a:t>85 ans </a:t>
            </a:r>
            <a:r>
              <a:rPr lang="fr-CA" sz="2600" dirty="0">
                <a:latin typeface="Garamond" panose="02020404030301010803" pitchFamily="18" charset="0"/>
              </a:rPr>
              <a:t>et </a:t>
            </a:r>
            <a:r>
              <a:rPr lang="fr-CA" sz="2600" dirty="0" smtClean="0">
                <a:latin typeface="Garamond" panose="02020404030301010803" pitchFamily="18" charset="0"/>
              </a:rPr>
              <a:t>plus</a:t>
            </a:r>
          </a:p>
          <a:p>
            <a:r>
              <a:rPr lang="fr-CA" sz="2600" dirty="0">
                <a:latin typeface="Garamond" panose="02020404030301010803" pitchFamily="18" charset="0"/>
              </a:rPr>
              <a:t>Appréhender le vieillissement sous l’angle de la </a:t>
            </a:r>
            <a:r>
              <a:rPr lang="fr-CA" sz="2600" b="1" dirty="0">
                <a:latin typeface="Garamond" panose="02020404030301010803" pitchFamily="18" charset="0"/>
              </a:rPr>
              <a:t>trajectoire</a:t>
            </a:r>
            <a:r>
              <a:rPr lang="fr-CA" sz="2600" dirty="0">
                <a:latin typeface="Garamond" panose="02020404030301010803" pitchFamily="18" charset="0"/>
              </a:rPr>
              <a:t>, depuis une perspective de type « parcours de vie </a:t>
            </a:r>
            <a:r>
              <a:rPr lang="fr-CA" sz="2600" dirty="0" smtClean="0">
                <a:latin typeface="Garamond" panose="02020404030301010803" pitchFamily="18" charset="0"/>
              </a:rPr>
              <a:t>»</a:t>
            </a:r>
          </a:p>
          <a:p>
            <a:r>
              <a:rPr lang="fr-CA" sz="2600" dirty="0">
                <a:latin typeface="Garamond" panose="02020404030301010803" pitchFamily="18" charset="0"/>
              </a:rPr>
              <a:t>Maintenir à court, moyen et long termes les personnes aînées dans leurs </a:t>
            </a:r>
            <a:r>
              <a:rPr lang="fr-CA" sz="2600" b="1" dirty="0">
                <a:latin typeface="Garamond" panose="02020404030301010803" pitchFamily="18" charset="0"/>
              </a:rPr>
              <a:t>pleines capacités </a:t>
            </a:r>
            <a:r>
              <a:rPr lang="fr-CA" sz="2600" dirty="0">
                <a:latin typeface="Garamond" panose="02020404030301010803" pitchFamily="18" charset="0"/>
              </a:rPr>
              <a:t>individuelles et </a:t>
            </a:r>
            <a:r>
              <a:rPr lang="fr-CA" sz="2600" dirty="0" smtClean="0">
                <a:latin typeface="Garamond" panose="02020404030301010803" pitchFamily="18" charset="0"/>
              </a:rPr>
              <a:t>collectives</a:t>
            </a:r>
          </a:p>
          <a:p>
            <a:r>
              <a:rPr lang="fr-CA" sz="2600" dirty="0">
                <a:latin typeface="Garamond" panose="02020404030301010803" pitchFamily="18" charset="0"/>
              </a:rPr>
              <a:t>Vieillir à l’</a:t>
            </a:r>
            <a:r>
              <a:rPr lang="fr-CA" sz="2600" b="1" dirty="0">
                <a:latin typeface="Garamond" panose="02020404030301010803" pitchFamily="18" charset="0"/>
              </a:rPr>
              <a:t>ère </a:t>
            </a:r>
            <a:r>
              <a:rPr lang="fr-CA" sz="2600" b="1" dirty="0" smtClean="0">
                <a:latin typeface="Garamond" panose="02020404030301010803" pitchFamily="18" charset="0"/>
              </a:rPr>
              <a:t>numérique</a:t>
            </a:r>
          </a:p>
          <a:p>
            <a:endParaRPr lang="fr-CA" sz="2400" b="1" dirty="0" smtClean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fr-CA" sz="2600" b="1" dirty="0" smtClean="0">
                <a:latin typeface="Garamond" panose="02020404030301010803" pitchFamily="18" charset="0"/>
              </a:rPr>
              <a:t>Principes directeurs</a:t>
            </a:r>
          </a:p>
          <a:p>
            <a:r>
              <a:rPr lang="fr-CA" sz="2600" dirty="0" smtClean="0">
                <a:latin typeface="Garamond" panose="02020404030301010803" pitchFamily="18" charset="0"/>
              </a:rPr>
              <a:t>Traiter </a:t>
            </a:r>
            <a:r>
              <a:rPr lang="fr-CA" sz="2600" dirty="0">
                <a:latin typeface="Garamond" panose="02020404030301010803" pitchFamily="18" charset="0"/>
              </a:rPr>
              <a:t>des thématiques de recherche en lien avec l’une des </a:t>
            </a:r>
            <a:r>
              <a:rPr lang="fr-CA" sz="2600" b="1" dirty="0">
                <a:latin typeface="Garamond" panose="02020404030301010803" pitchFamily="18" charset="0"/>
              </a:rPr>
              <a:t>multiples dimensions</a:t>
            </a:r>
            <a:r>
              <a:rPr lang="fr-CA" sz="2600" dirty="0">
                <a:latin typeface="Garamond" panose="02020404030301010803" pitchFamily="18" charset="0"/>
              </a:rPr>
              <a:t> du bien vieillir dans la société </a:t>
            </a:r>
            <a:r>
              <a:rPr lang="fr-CA" sz="2600" dirty="0" smtClean="0">
                <a:latin typeface="Garamond" panose="02020404030301010803" pitchFamily="18" charset="0"/>
              </a:rPr>
              <a:t>québécoise</a:t>
            </a:r>
          </a:p>
          <a:p>
            <a:r>
              <a:rPr lang="fr-CA" sz="2600" dirty="0" smtClean="0">
                <a:latin typeface="Garamond" panose="02020404030301010803" pitchFamily="18" charset="0"/>
              </a:rPr>
              <a:t>Miser sur l’</a:t>
            </a:r>
            <a:r>
              <a:rPr lang="fr-CA" sz="2600" b="1" dirty="0" smtClean="0">
                <a:latin typeface="Garamond" panose="02020404030301010803" pitchFamily="18" charset="0"/>
              </a:rPr>
              <a:t>intersectorialité</a:t>
            </a:r>
          </a:p>
          <a:p>
            <a:r>
              <a:rPr lang="fr-CA" sz="2600" dirty="0">
                <a:latin typeface="Garamond" panose="02020404030301010803" pitchFamily="18" charset="0"/>
              </a:rPr>
              <a:t>Privilégier une approche de </a:t>
            </a:r>
            <a:r>
              <a:rPr lang="fr-CA" sz="2600" b="1" dirty="0" smtClean="0">
                <a:latin typeface="Garamond" panose="02020404030301010803" pitchFamily="18" charset="0"/>
              </a:rPr>
              <a:t>coconstruction</a:t>
            </a:r>
            <a:endParaRPr lang="fr-CA" sz="2600" dirty="0">
              <a:latin typeface="Garamond" panose="02020404030301010803" pitchFamily="18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  <a:endParaRPr kumimoji="0" lang="fr-CA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951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94627" y="336251"/>
            <a:ext cx="8468118" cy="943909"/>
          </a:xfrm>
        </p:spPr>
        <p:txBody>
          <a:bodyPr>
            <a:normAutofit/>
          </a:bodyPr>
          <a:lstStyle/>
          <a:p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Deux volets de financement</a:t>
            </a:r>
            <a:endParaRPr lang="fr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  <a:endParaRPr kumimoji="0" lang="fr-CA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custDataLst>
              <p:tags r:id="rId3"/>
            </p:custDataLst>
            <p:extLst/>
          </p:nvPr>
        </p:nvGraphicFramePr>
        <p:xfrm>
          <a:off x="294627" y="1219200"/>
          <a:ext cx="8682447" cy="5013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1640">
                  <a:extLst>
                    <a:ext uri="{9D8B030D-6E8A-4147-A177-3AD203B41FA5}">
                      <a16:colId xmlns:a16="http://schemas.microsoft.com/office/drawing/2014/main" val="2028348656"/>
                    </a:ext>
                  </a:extLst>
                </a:gridCol>
                <a:gridCol w="3860800">
                  <a:extLst>
                    <a:ext uri="{9D8B030D-6E8A-4147-A177-3AD203B41FA5}">
                      <a16:colId xmlns:a16="http://schemas.microsoft.com/office/drawing/2014/main" val="2743642993"/>
                    </a:ext>
                  </a:extLst>
                </a:gridCol>
                <a:gridCol w="3660007">
                  <a:extLst>
                    <a:ext uri="{9D8B030D-6E8A-4147-A177-3AD203B41FA5}">
                      <a16:colId xmlns:a16="http://schemas.microsoft.com/office/drawing/2014/main" val="125067302"/>
                    </a:ext>
                  </a:extLst>
                </a:gridCol>
              </a:tblGrid>
              <a:tr h="49953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 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Living </a:t>
                      </a:r>
                      <a:r>
                        <a:rPr lang="fr-FR" sz="1800" dirty="0" err="1">
                          <a:effectLst/>
                          <a:latin typeface="Garamond" panose="02020404030301010803" pitchFamily="18" charset="0"/>
                        </a:rPr>
                        <a:t>Lab</a:t>
                      </a: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 - Région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Garamond" panose="02020404030301010803" pitchFamily="18" charset="0"/>
                        </a:rPr>
                        <a:t>Soutien à l’entrepreneuriat scientifique</a:t>
                      </a:r>
                      <a:endParaRPr lang="fr-CA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5099757"/>
                  </a:ext>
                </a:extLst>
              </a:tr>
              <a:tr h="21965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Objectifs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Créer des Living </a:t>
                      </a:r>
                      <a:r>
                        <a:rPr lang="fr-FR" sz="1800" dirty="0" err="1">
                          <a:effectLst/>
                          <a:latin typeface="Garamond" panose="02020404030301010803" pitchFamily="18" charset="0"/>
                        </a:rPr>
                        <a:t>Lab</a:t>
                      </a: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 œuvrant comme des incubateurs et </a:t>
                      </a:r>
                      <a:r>
                        <a:rPr lang="fr-FR" sz="1800" dirty="0" smtClean="0">
                          <a:effectLst/>
                          <a:latin typeface="Garamond" panose="02020404030301010803" pitchFamily="18" charset="0"/>
                        </a:rPr>
                        <a:t>terrains </a:t>
                      </a: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d’expérimentation continue susceptibles de favoriser l’émergence de nouvelles approches intersectorielles autour de la thématique du bien vieillir en contexte régional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</a:endParaRP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Répondre aux enjeux particuliers du vieillissement </a:t>
                      </a:r>
                      <a:r>
                        <a:rPr lang="fr-FR" sz="1800" dirty="0" smtClean="0">
                          <a:effectLst/>
                          <a:latin typeface="Garamond" panose="02020404030301010803" pitchFamily="18" charset="0"/>
                        </a:rPr>
                        <a:t>des régions </a:t>
                      </a: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du Québec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Favoriser l’émergence d’innovations entrepreneuriales par des approches intersectorielles et </a:t>
                      </a:r>
                      <a:r>
                        <a:rPr lang="fr-FR" sz="1800" dirty="0" err="1">
                          <a:effectLst/>
                          <a:latin typeface="Garamond" panose="02020404030301010803" pitchFamily="18" charset="0"/>
                        </a:rPr>
                        <a:t>coconstruites</a:t>
                      </a: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 en lien avec le bien vieillir 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</a:endParaRP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Miser sur la collaboration entre des scientifiques universitaires et des scientifiques au sein d’entreprises avec des activités de recherche pour la création de nouvelles connaissances et solutions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8966323"/>
                  </a:ext>
                </a:extLst>
              </a:tr>
              <a:tr h="21372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Garamond" panose="02020404030301010803" pitchFamily="18" charset="0"/>
                        </a:rPr>
                        <a:t>Durée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Garamond" panose="02020404030301010803" pitchFamily="18" charset="0"/>
                        </a:rPr>
                        <a:t>3 ans</a:t>
                      </a:r>
                      <a:endParaRPr lang="fr-CA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1 an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5425187"/>
                  </a:ext>
                </a:extLst>
              </a:tr>
              <a:tr h="6604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Garamond" panose="02020404030301010803" pitchFamily="18" charset="0"/>
                        </a:rPr>
                        <a:t>N­. octrois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2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7 à 8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66288393"/>
                  </a:ext>
                </a:extLst>
              </a:tr>
              <a:tr h="43518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Montant </a:t>
                      </a:r>
                      <a:r>
                        <a:rPr lang="fr-FR" sz="1800" dirty="0" smtClean="0">
                          <a:effectLst/>
                          <a:latin typeface="Garamond" panose="02020404030301010803" pitchFamily="18" charset="0"/>
                        </a:rPr>
                        <a:t>annuel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200 000 $ à 300 000 $ par an</a:t>
                      </a:r>
                      <a:b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</a:b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(FIR* inclus)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100  000  $ à 125 000 $ </a:t>
                      </a:r>
                      <a:b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</a:b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( FIR* en sus</a:t>
                      </a:r>
                      <a:r>
                        <a:rPr lang="fr-FR" sz="1800" dirty="0" smtClean="0">
                          <a:effectLst/>
                          <a:latin typeface="Garamond" panose="02020404030301010803" pitchFamily="18" charset="0"/>
                        </a:rPr>
                        <a:t>)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68403753"/>
                  </a:ext>
                </a:extLst>
              </a:tr>
              <a:tr h="427441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CA" sz="1800" dirty="0" smtClean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 limite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CA" sz="1800" dirty="0" smtClean="0">
                          <a:latin typeface="Garamond" panose="02020404030301010803" pitchFamily="18" charset="0"/>
                        </a:rPr>
                        <a:t>17 novembre 2021 à 16h00 (annonce de résultats</a:t>
                      </a:r>
                      <a:r>
                        <a:rPr lang="fr-CA" sz="1800" baseline="0" dirty="0" smtClean="0">
                          <a:latin typeface="Garamond" panose="02020404030301010803" pitchFamily="18" charset="0"/>
                        </a:rPr>
                        <a:t> : fin avril 2022)</a:t>
                      </a:r>
                      <a:endParaRPr lang="fr-CA" sz="1800" dirty="0">
                        <a:latin typeface="Garamond" panose="02020404030301010803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5422356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>
            <p:custDataLst>
              <p:tags r:id="rId4"/>
            </p:custDataLst>
          </p:nvPr>
        </p:nvSpPr>
        <p:spPr>
          <a:xfrm>
            <a:off x="3324785" y="6233160"/>
            <a:ext cx="26221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0170" indent="90170" algn="just">
              <a:spcAft>
                <a:spcPts val="0"/>
              </a:spcAft>
            </a:pPr>
            <a:r>
              <a:rPr lang="fr-CA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*Frais indirects de recherche</a:t>
            </a:r>
            <a:endParaRPr lang="fr-CA" sz="16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38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94627" y="336251"/>
            <a:ext cx="8468118" cy="943909"/>
          </a:xfrm>
        </p:spPr>
        <p:txBody>
          <a:bodyPr>
            <a:noAutofit/>
          </a:bodyPr>
          <a:lstStyle/>
          <a:p>
            <a:r>
              <a:rPr lang="fr-CA" dirty="0">
                <a:solidFill>
                  <a:schemeClr val="bg1"/>
                </a:solidFill>
                <a:latin typeface="Garamond" panose="02020404030301010803" pitchFamily="18" charset="0"/>
              </a:rPr>
              <a:t>Soutien à l’entrepreneuriat </a:t>
            </a:r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scientifique : un volet pilote</a:t>
            </a:r>
            <a:endParaRPr lang="fr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33137" y="1349830"/>
            <a:ext cx="8191099" cy="4973968"/>
          </a:xfrm>
        </p:spPr>
        <p:txBody>
          <a:bodyPr>
            <a:normAutofit fontScale="92500" lnSpcReduction="10000"/>
          </a:bodyPr>
          <a:lstStyle/>
          <a:p>
            <a:r>
              <a:rPr lang="fr-CA" sz="2600" b="1" dirty="0" smtClean="0">
                <a:latin typeface="Garamond" panose="02020404030301010803" pitchFamily="18" charset="0"/>
              </a:rPr>
              <a:t>Expérimenter </a:t>
            </a:r>
            <a:r>
              <a:rPr lang="fr-CA" sz="2600" b="1" dirty="0">
                <a:latin typeface="Garamond" panose="02020404030301010803" pitchFamily="18" charset="0"/>
              </a:rPr>
              <a:t>un nouveau mode de financement</a:t>
            </a:r>
            <a:r>
              <a:rPr lang="fr-CA" sz="2600" dirty="0">
                <a:latin typeface="Garamond" panose="02020404030301010803" pitchFamily="18" charset="0"/>
              </a:rPr>
              <a:t> visant la création de nouvelles connaissances partagées avec des retombées pour le milieu académique et le milieu de l’entrepreneuriat via des projets innovants.</a:t>
            </a:r>
            <a:endParaRPr lang="fr-CA" sz="2600" dirty="0" smtClean="0">
              <a:latin typeface="Garamond" panose="02020404030301010803" pitchFamily="18" charset="0"/>
            </a:endParaRPr>
          </a:p>
          <a:p>
            <a:r>
              <a:rPr lang="fr-CA" sz="2600" dirty="0" smtClean="0">
                <a:latin typeface="Garamond" panose="02020404030301010803" pitchFamily="18" charset="0"/>
              </a:rPr>
              <a:t>Les FRQ proposent une </a:t>
            </a:r>
            <a:r>
              <a:rPr lang="fr-CA" sz="2600" b="1" dirty="0">
                <a:latin typeface="Garamond" panose="02020404030301010803" pitchFamily="18" charset="0"/>
              </a:rPr>
              <a:t>approche innovante de financement </a:t>
            </a:r>
            <a:r>
              <a:rPr lang="fr-CA" sz="2600" b="1" dirty="0" smtClean="0">
                <a:latin typeface="Garamond" panose="02020404030301010803" pitchFamily="18" charset="0"/>
              </a:rPr>
              <a:t>intersectoriel </a:t>
            </a:r>
            <a:r>
              <a:rPr lang="fr-CA" sz="2600" dirty="0" smtClean="0">
                <a:latin typeface="Garamond" panose="02020404030301010803" pitchFamily="18" charset="0"/>
              </a:rPr>
              <a:t>:</a:t>
            </a:r>
          </a:p>
          <a:p>
            <a:pPr marL="514350" indent="-514350">
              <a:buFont typeface="+mj-lt"/>
              <a:buAutoNum type="arabicParenR"/>
            </a:pPr>
            <a:r>
              <a:rPr lang="fr-CA" sz="2400" dirty="0" smtClean="0">
                <a:latin typeface="Garamond" panose="02020404030301010803" pitchFamily="18" charset="0"/>
              </a:rPr>
              <a:t>Qui permet aux </a:t>
            </a:r>
            <a:r>
              <a:rPr lang="fr-CA" sz="2400" dirty="0">
                <a:latin typeface="Garamond" panose="02020404030301010803" pitchFamily="18" charset="0"/>
              </a:rPr>
              <a:t>entrepreneurs et entrepreneures scientifiques d’être au cœur de la </a:t>
            </a:r>
            <a:r>
              <a:rPr lang="fr-CA" sz="2400" b="1" dirty="0">
                <a:latin typeface="Garamond" panose="02020404030301010803" pitchFamily="18" charset="0"/>
              </a:rPr>
              <a:t>gestion d’une subvention </a:t>
            </a:r>
            <a:r>
              <a:rPr lang="fr-CA" sz="2400" dirty="0">
                <a:latin typeface="Garamond" panose="02020404030301010803" pitchFamily="18" charset="0"/>
              </a:rPr>
              <a:t>de </a:t>
            </a:r>
            <a:r>
              <a:rPr lang="fr-CA" sz="2400" dirty="0" smtClean="0">
                <a:latin typeface="Garamond" panose="02020404030301010803" pitchFamily="18" charset="0"/>
              </a:rPr>
              <a:t>recherche</a:t>
            </a:r>
          </a:p>
          <a:p>
            <a:pPr marL="514350" indent="-514350">
              <a:buFont typeface="+mj-lt"/>
              <a:buAutoNum type="arabicParenR"/>
            </a:pPr>
            <a:r>
              <a:rPr lang="fr-CA" sz="2400" dirty="0" smtClean="0">
                <a:latin typeface="Garamond" panose="02020404030301010803" pitchFamily="18" charset="0"/>
              </a:rPr>
              <a:t>Qui encourage </a:t>
            </a:r>
            <a:r>
              <a:rPr lang="fr-CA" sz="2400" dirty="0">
                <a:latin typeface="Garamond" panose="02020404030301010803" pitchFamily="18" charset="0"/>
              </a:rPr>
              <a:t>une véritable </a:t>
            </a:r>
            <a:r>
              <a:rPr lang="fr-CA" sz="2400" b="1" dirty="0">
                <a:latin typeface="Garamond" panose="02020404030301010803" pitchFamily="18" charset="0"/>
              </a:rPr>
              <a:t>codirection</a:t>
            </a:r>
            <a:r>
              <a:rPr lang="fr-CA" sz="2400" dirty="0">
                <a:latin typeface="Garamond" panose="02020404030301010803" pitchFamily="18" charset="0"/>
              </a:rPr>
              <a:t> entre des entrepreneurs ou entrepreneures scientifiques et des chercheurs ou </a:t>
            </a:r>
            <a:r>
              <a:rPr lang="fr-CA" sz="2400" dirty="0" smtClean="0">
                <a:latin typeface="Garamond" panose="02020404030301010803" pitchFamily="18" charset="0"/>
              </a:rPr>
              <a:t>chercheuses</a:t>
            </a:r>
          </a:p>
          <a:p>
            <a:pPr marL="514350" indent="-514350">
              <a:buFont typeface="+mj-lt"/>
              <a:buAutoNum type="arabicParenR"/>
            </a:pPr>
            <a:r>
              <a:rPr lang="fr-CA" sz="2400" dirty="0" smtClean="0">
                <a:latin typeface="Garamond" panose="02020404030301010803" pitchFamily="18" charset="0"/>
              </a:rPr>
              <a:t>Qui accorde </a:t>
            </a:r>
            <a:r>
              <a:rPr lang="fr-CA" sz="2400" dirty="0">
                <a:latin typeface="Garamond" panose="02020404030301010803" pitchFamily="18" charset="0"/>
              </a:rPr>
              <a:t>un montant </a:t>
            </a:r>
            <a:r>
              <a:rPr lang="fr-CA" sz="2400" b="1" dirty="0">
                <a:latin typeface="Garamond" panose="02020404030301010803" pitchFamily="18" charset="0"/>
              </a:rPr>
              <a:t>directement </a:t>
            </a:r>
            <a:r>
              <a:rPr lang="fr-CA" sz="2400" b="1" dirty="0" smtClean="0">
                <a:latin typeface="Garamond" panose="02020404030301010803" pitchFamily="18" charset="0"/>
              </a:rPr>
              <a:t>aux </a:t>
            </a:r>
            <a:r>
              <a:rPr lang="fr-CA" sz="2400" b="1" dirty="0">
                <a:latin typeface="Garamond" panose="02020404030301010803" pitchFamily="18" charset="0"/>
              </a:rPr>
              <a:t>entrepreneurs </a:t>
            </a:r>
            <a:r>
              <a:rPr lang="fr-CA" sz="2400" dirty="0">
                <a:latin typeface="Garamond" panose="02020404030301010803" pitchFamily="18" charset="0"/>
              </a:rPr>
              <a:t>ou </a:t>
            </a:r>
            <a:r>
              <a:rPr lang="fr-CA" sz="2400" b="1" dirty="0">
                <a:latin typeface="Garamond" panose="02020404030301010803" pitchFamily="18" charset="0"/>
              </a:rPr>
              <a:t>entrepreneures</a:t>
            </a:r>
            <a:r>
              <a:rPr lang="fr-CA" sz="2400" dirty="0">
                <a:latin typeface="Garamond" panose="02020404030301010803" pitchFamily="18" charset="0"/>
              </a:rPr>
              <a:t> afin </a:t>
            </a:r>
            <a:r>
              <a:rPr lang="fr-CA" sz="2400" dirty="0" smtClean="0">
                <a:latin typeface="Garamond" panose="02020404030301010803" pitchFamily="18" charset="0"/>
              </a:rPr>
              <a:t>qu’ils ou elles </a:t>
            </a:r>
            <a:r>
              <a:rPr lang="fr-CA" sz="2400" dirty="0">
                <a:latin typeface="Garamond" panose="02020404030301010803" pitchFamily="18" charset="0"/>
              </a:rPr>
              <a:t>puissent assumer un </a:t>
            </a:r>
            <a:r>
              <a:rPr lang="fr-CA" sz="2400" b="1" dirty="0">
                <a:latin typeface="Garamond" panose="02020404030301010803" pitchFamily="18" charset="0"/>
              </a:rPr>
              <a:t>rôle de liaison </a:t>
            </a:r>
            <a:r>
              <a:rPr lang="fr-CA" sz="2400" dirty="0">
                <a:latin typeface="Garamond" panose="02020404030301010803" pitchFamily="18" charset="0"/>
              </a:rPr>
              <a:t>avec des chercheurs ou des chercheuses dans le domaine du bien vieillir et un rôle de gestion du projet et des activités de recherche à </a:t>
            </a:r>
            <a:r>
              <a:rPr lang="fr-CA" sz="2400" dirty="0" smtClean="0">
                <a:latin typeface="Garamond" panose="02020404030301010803" pitchFamily="18" charset="0"/>
              </a:rPr>
              <a:t>l’interne</a:t>
            </a:r>
            <a:endParaRPr lang="fr-CA" sz="2400" dirty="0">
              <a:latin typeface="Garamond" panose="02020404030301010803" pitchFamily="18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  <a:endParaRPr kumimoji="0" lang="fr-CA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555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94627" y="336251"/>
            <a:ext cx="8468118" cy="943909"/>
          </a:xfrm>
        </p:spPr>
        <p:txBody>
          <a:bodyPr>
            <a:noAutofit/>
          </a:bodyPr>
          <a:lstStyle/>
          <a:p>
            <a:r>
              <a:rPr lang="fr-CA" dirty="0">
                <a:solidFill>
                  <a:schemeClr val="bg1"/>
                </a:solidFill>
                <a:latin typeface="Garamond" panose="02020404030301010803" pitchFamily="18" charset="0"/>
              </a:rPr>
              <a:t>Soutien à l’entrepreneuriat </a:t>
            </a:r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scientifique : les objectifs</a:t>
            </a:r>
            <a:endParaRPr lang="fr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33137" y="1597794"/>
            <a:ext cx="8191099" cy="4726003"/>
          </a:xfrm>
        </p:spPr>
        <p:txBody>
          <a:bodyPr>
            <a:normAutofit/>
          </a:bodyPr>
          <a:lstStyle/>
          <a:p>
            <a:pPr algn="just"/>
            <a:r>
              <a:rPr lang="fr-CA" sz="2600" dirty="0" smtClean="0">
                <a:latin typeface="Garamond" panose="02020404030301010803" pitchFamily="18" charset="0"/>
              </a:rPr>
              <a:t>Encourager </a:t>
            </a:r>
            <a:r>
              <a:rPr lang="fr-CA" sz="2600" dirty="0">
                <a:latin typeface="Garamond" panose="02020404030301010803" pitchFamily="18" charset="0"/>
              </a:rPr>
              <a:t>la </a:t>
            </a:r>
            <a:r>
              <a:rPr lang="fr-CA" sz="2600" b="1" dirty="0">
                <a:latin typeface="Garamond" panose="02020404030301010803" pitchFamily="18" charset="0"/>
              </a:rPr>
              <a:t>collaboration</a:t>
            </a:r>
            <a:r>
              <a:rPr lang="fr-CA" sz="2600" dirty="0">
                <a:latin typeface="Garamond" panose="02020404030301010803" pitchFamily="18" charset="0"/>
              </a:rPr>
              <a:t> entre des scientifiques universitaires et des scientifiques au sein d’entreprises avec une </a:t>
            </a:r>
            <a:r>
              <a:rPr lang="fr-CA" sz="2600" b="1" dirty="0">
                <a:latin typeface="Garamond" panose="02020404030301010803" pitchFamily="18" charset="0"/>
              </a:rPr>
              <a:t>capacité de recherche accrue </a:t>
            </a:r>
            <a:r>
              <a:rPr lang="fr-CA" sz="2600" dirty="0">
                <a:latin typeface="Garamond" panose="02020404030301010803" pitchFamily="18" charset="0"/>
              </a:rPr>
              <a:t>pour la </a:t>
            </a:r>
            <a:r>
              <a:rPr lang="fr-CA" sz="2600" b="1" dirty="0">
                <a:latin typeface="Garamond" panose="02020404030301010803" pitchFamily="18" charset="0"/>
              </a:rPr>
              <a:t>création conjointe </a:t>
            </a:r>
            <a:r>
              <a:rPr lang="fr-CA" sz="2600" dirty="0">
                <a:latin typeface="Garamond" panose="02020404030301010803" pitchFamily="18" charset="0"/>
              </a:rPr>
              <a:t>de nouvelles </a:t>
            </a:r>
            <a:r>
              <a:rPr lang="fr-CA" sz="2600" dirty="0" smtClean="0">
                <a:latin typeface="Garamond" panose="02020404030301010803" pitchFamily="18" charset="0"/>
              </a:rPr>
              <a:t>connaissances et solutions en matière de vieillissement</a:t>
            </a:r>
          </a:p>
          <a:p>
            <a:r>
              <a:rPr lang="fr-CA" sz="2600" dirty="0" smtClean="0">
                <a:latin typeface="Garamond" panose="02020404030301010803" pitchFamily="18" charset="0"/>
              </a:rPr>
              <a:t>Entreprises ciblées :</a:t>
            </a:r>
          </a:p>
          <a:p>
            <a:pPr lvl="1"/>
            <a:r>
              <a:rPr lang="fr-CA" sz="2300" dirty="0" smtClean="0">
                <a:latin typeface="Garamond" panose="02020404030301010803" pitchFamily="18" charset="0"/>
              </a:rPr>
              <a:t>Entreprises qui </a:t>
            </a:r>
            <a:r>
              <a:rPr lang="fr-CA" sz="2300" dirty="0">
                <a:latin typeface="Garamond" panose="02020404030301010803" pitchFamily="18" charset="0"/>
              </a:rPr>
              <a:t>possèdent déjà une </a:t>
            </a:r>
            <a:r>
              <a:rPr lang="fr-CA" sz="2300" b="1" dirty="0">
                <a:latin typeface="Garamond" panose="02020404030301010803" pitchFamily="18" charset="0"/>
              </a:rPr>
              <a:t>propriété intellectuelle </a:t>
            </a:r>
            <a:r>
              <a:rPr lang="fr-CA" sz="2300" dirty="0">
                <a:latin typeface="Garamond" panose="02020404030301010803" pitchFamily="18" charset="0"/>
              </a:rPr>
              <a:t>(PI) et qui veulent contribuer à l’avancement de </a:t>
            </a:r>
            <a:r>
              <a:rPr lang="fr-CA" sz="2300" dirty="0" smtClean="0">
                <a:latin typeface="Garamond" panose="02020404030301010803" pitchFamily="18" charset="0"/>
              </a:rPr>
              <a:t>connaissances sur le bien vieillir </a:t>
            </a:r>
            <a:r>
              <a:rPr lang="fr-CA" sz="2300" dirty="0">
                <a:latin typeface="Garamond" panose="02020404030301010803" pitchFamily="18" charset="0"/>
              </a:rPr>
              <a:t>liées directement à cette PI </a:t>
            </a:r>
            <a:r>
              <a:rPr lang="fr-CA" sz="2300" dirty="0" smtClean="0">
                <a:latin typeface="Garamond" panose="02020404030301010803" pitchFamily="18" charset="0"/>
              </a:rPr>
              <a:t>pour l’améliorer</a:t>
            </a:r>
          </a:p>
          <a:p>
            <a:pPr lvl="1"/>
            <a:r>
              <a:rPr lang="fr-CA" sz="2300" dirty="0" smtClean="0">
                <a:latin typeface="Garamond" panose="02020404030301010803" pitchFamily="18" charset="0"/>
              </a:rPr>
              <a:t>Entreprises qui </a:t>
            </a:r>
            <a:r>
              <a:rPr lang="fr-CA" sz="2300" dirty="0">
                <a:latin typeface="Garamond" panose="02020404030301010803" pitchFamily="18" charset="0"/>
              </a:rPr>
              <a:t>désirent </a:t>
            </a:r>
            <a:r>
              <a:rPr lang="fr-CA" sz="2300" b="1" dirty="0">
                <a:latin typeface="Garamond" panose="02020404030301010803" pitchFamily="18" charset="0"/>
              </a:rPr>
              <a:t>stimuler un domaine </a:t>
            </a:r>
            <a:r>
              <a:rPr lang="fr-CA" sz="2300" dirty="0">
                <a:latin typeface="Garamond" panose="02020404030301010803" pitchFamily="18" charset="0"/>
              </a:rPr>
              <a:t>de recherche pour diversifier les résultats de recherche publique disponibles et susceptibles de renforcer leur capacité de recherche.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  <a:endParaRPr kumimoji="0" lang="fr-CA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423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94627" y="336251"/>
            <a:ext cx="8468118" cy="943909"/>
          </a:xfrm>
        </p:spPr>
        <p:txBody>
          <a:bodyPr>
            <a:noAutofit/>
          </a:bodyPr>
          <a:lstStyle/>
          <a:p>
            <a:r>
              <a:rPr lang="fr-CA" dirty="0">
                <a:solidFill>
                  <a:schemeClr val="bg1"/>
                </a:solidFill>
                <a:latin typeface="Garamond" panose="02020404030301010803" pitchFamily="18" charset="0"/>
              </a:rPr>
              <a:t>Soutien à l’entrepreneuriat </a:t>
            </a:r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scientifique : quelques précisions</a:t>
            </a:r>
            <a:endParaRPr lang="fr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46873" y="1333251"/>
            <a:ext cx="8191099" cy="5067549"/>
          </a:xfrm>
        </p:spPr>
        <p:txBody>
          <a:bodyPr>
            <a:normAutofit/>
          </a:bodyPr>
          <a:lstStyle/>
          <a:p>
            <a:r>
              <a:rPr lang="fr-CA" sz="2200" dirty="0" smtClean="0">
                <a:latin typeface="Garamond" panose="02020404030301010803" pitchFamily="18" charset="0"/>
              </a:rPr>
              <a:t>Dans ce volet, une </a:t>
            </a:r>
            <a:r>
              <a:rPr lang="fr-CA" sz="2200" b="1" dirty="0" smtClean="0">
                <a:latin typeface="Garamond" panose="02020404030301010803" pitchFamily="18" charset="0"/>
              </a:rPr>
              <a:t>entreprise scientifique </a:t>
            </a:r>
            <a:r>
              <a:rPr lang="fr-CA" sz="2200" dirty="0" smtClean="0">
                <a:latin typeface="Garamond" panose="02020404030301010803" pitchFamily="18" charset="0"/>
              </a:rPr>
              <a:t>est considérée comme une </a:t>
            </a:r>
            <a:r>
              <a:rPr lang="fr-CA" sz="2200" dirty="0">
                <a:latin typeface="Garamond" panose="02020404030301010803" pitchFamily="18" charset="0"/>
              </a:rPr>
              <a:t>compagnie dûment incorporée qui développe une ou des innovations par une démarche utilisant la méthode scientifique et reposant sur des données probantes afin de valoriser un savoir ou une propriété </a:t>
            </a:r>
            <a:r>
              <a:rPr lang="fr-CA" sz="2200" dirty="0" smtClean="0">
                <a:latin typeface="Garamond" panose="02020404030301010803" pitchFamily="18" charset="0"/>
              </a:rPr>
              <a:t>intellectuelle</a:t>
            </a:r>
          </a:p>
          <a:p>
            <a:r>
              <a:rPr lang="fr-CA" sz="2200" dirty="0">
                <a:latin typeface="Garamond" panose="02020404030301010803" pitchFamily="18" charset="0"/>
              </a:rPr>
              <a:t>Le programme </a:t>
            </a:r>
            <a:r>
              <a:rPr lang="fr-CA" sz="2200" dirty="0" smtClean="0">
                <a:latin typeface="Garamond" panose="02020404030301010803" pitchFamily="18" charset="0"/>
              </a:rPr>
              <a:t>n’offre pas un </a:t>
            </a:r>
            <a:r>
              <a:rPr lang="fr-CA" sz="2200" b="1" dirty="0">
                <a:latin typeface="Garamond" panose="02020404030301010803" pitchFamily="18" charset="0"/>
              </a:rPr>
              <a:t>soutien direct </a:t>
            </a:r>
            <a:r>
              <a:rPr lang="fr-CA" sz="2200" dirty="0">
                <a:latin typeface="Garamond" panose="02020404030301010803" pitchFamily="18" charset="0"/>
              </a:rPr>
              <a:t>à des projets de </a:t>
            </a:r>
            <a:r>
              <a:rPr lang="fr-CA" sz="2200" dirty="0" smtClean="0">
                <a:latin typeface="Garamond" panose="02020404030301010803" pitchFamily="18" charset="0"/>
              </a:rPr>
              <a:t>maturation ou </a:t>
            </a:r>
            <a:r>
              <a:rPr lang="fr-CA" sz="2200" dirty="0">
                <a:latin typeface="Garamond" panose="02020404030301010803" pitchFamily="18" charset="0"/>
              </a:rPr>
              <a:t>de l’aide au </a:t>
            </a:r>
            <a:r>
              <a:rPr lang="fr-CA" sz="2200" b="1" dirty="0">
                <a:latin typeface="Garamond" panose="02020404030301010803" pitchFamily="18" charset="0"/>
              </a:rPr>
              <a:t>démarrage</a:t>
            </a:r>
            <a:r>
              <a:rPr lang="fr-CA" sz="2200" dirty="0">
                <a:latin typeface="Garamond" panose="02020404030301010803" pitchFamily="18" charset="0"/>
              </a:rPr>
              <a:t> d’entreprises </a:t>
            </a:r>
            <a:r>
              <a:rPr lang="fr-CA" sz="2200" dirty="0" smtClean="0">
                <a:latin typeface="Garamond" panose="02020404030301010803" pitchFamily="18" charset="0"/>
              </a:rPr>
              <a:t>scientifiques</a:t>
            </a:r>
          </a:p>
          <a:p>
            <a:r>
              <a:rPr lang="fr-CA" sz="2200" dirty="0">
                <a:latin typeface="Garamond" panose="02020404030301010803" pitchFamily="18" charset="0"/>
              </a:rPr>
              <a:t>Le financement </a:t>
            </a:r>
            <a:r>
              <a:rPr lang="fr-CA" sz="2200" dirty="0" smtClean="0">
                <a:latin typeface="Garamond" panose="02020404030301010803" pitchFamily="18" charset="0"/>
              </a:rPr>
              <a:t>est </a:t>
            </a:r>
            <a:r>
              <a:rPr lang="fr-CA" sz="2200" dirty="0">
                <a:latin typeface="Garamond" panose="02020404030301010803" pitchFamily="18" charset="0"/>
              </a:rPr>
              <a:t>conditionnel à la signature d’une </a:t>
            </a:r>
            <a:r>
              <a:rPr lang="fr-CA" sz="2200" b="1" dirty="0">
                <a:latin typeface="Garamond" panose="02020404030301010803" pitchFamily="18" charset="0"/>
              </a:rPr>
              <a:t>entente de partage</a:t>
            </a:r>
            <a:r>
              <a:rPr lang="fr-CA" sz="2200" dirty="0">
                <a:latin typeface="Garamond" panose="02020404030301010803" pitchFamily="18" charset="0"/>
              </a:rPr>
              <a:t> </a:t>
            </a:r>
            <a:r>
              <a:rPr lang="fr-CA" sz="2200" dirty="0" smtClean="0">
                <a:latin typeface="Garamond" panose="02020404030301010803" pitchFamily="18" charset="0"/>
              </a:rPr>
              <a:t>de nouvelles </a:t>
            </a:r>
            <a:r>
              <a:rPr lang="fr-CA" sz="2200" dirty="0">
                <a:latin typeface="Garamond" panose="02020404030301010803" pitchFamily="18" charset="0"/>
              </a:rPr>
              <a:t>connaissances incluant une stratégie de valorisation et de transfert des </a:t>
            </a:r>
            <a:r>
              <a:rPr lang="fr-CA" sz="2200" dirty="0" smtClean="0">
                <a:latin typeface="Garamond" panose="02020404030301010803" pitchFamily="18" charset="0"/>
              </a:rPr>
              <a:t>connaissances</a:t>
            </a:r>
          </a:p>
          <a:p>
            <a:r>
              <a:rPr lang="fr-CA" sz="2200" dirty="0">
                <a:latin typeface="Garamond" panose="02020404030301010803" pitchFamily="18" charset="0"/>
              </a:rPr>
              <a:t>Tout </a:t>
            </a:r>
            <a:r>
              <a:rPr lang="fr-CA" sz="2200" b="1" dirty="0">
                <a:latin typeface="Garamond" panose="02020404030301010803" pitchFamily="18" charset="0"/>
              </a:rPr>
              <a:t>conflit d’intérêts </a:t>
            </a:r>
            <a:r>
              <a:rPr lang="fr-CA" sz="2200" dirty="0">
                <a:latin typeface="Garamond" panose="02020404030301010803" pitchFamily="18" charset="0"/>
              </a:rPr>
              <a:t>potentiel doit être </a:t>
            </a:r>
            <a:r>
              <a:rPr lang="fr-CA" sz="2200" dirty="0" smtClean="0">
                <a:latin typeface="Garamond" panose="02020404030301010803" pitchFamily="18" charset="0"/>
              </a:rPr>
              <a:t>déclaré : la </a:t>
            </a:r>
            <a:r>
              <a:rPr lang="fr-CA" sz="2200" dirty="0">
                <a:latin typeface="Garamond" panose="02020404030301010803" pitchFamily="18" charset="0"/>
              </a:rPr>
              <a:t>recherche ne peut avoir comme objectif l’enrichissement personnel des membres de </a:t>
            </a:r>
            <a:r>
              <a:rPr lang="fr-CA" sz="2200" dirty="0" smtClean="0">
                <a:latin typeface="Garamond" panose="02020404030301010803" pitchFamily="18" charset="0"/>
              </a:rPr>
              <a:t>l’équipe</a:t>
            </a:r>
          </a:p>
          <a:p>
            <a:r>
              <a:rPr lang="fr-CA" sz="2200" dirty="0">
                <a:latin typeface="Garamond" panose="02020404030301010803" pitchFamily="18" charset="0"/>
              </a:rPr>
              <a:t>L’équipe </a:t>
            </a:r>
            <a:r>
              <a:rPr lang="fr-CA" sz="2200" dirty="0" smtClean="0">
                <a:latin typeface="Garamond" panose="02020404030301010803" pitchFamily="18" charset="0"/>
              </a:rPr>
              <a:t>s’engage à </a:t>
            </a:r>
            <a:r>
              <a:rPr lang="fr-CA" sz="2200" dirty="0">
                <a:latin typeface="Garamond" panose="02020404030301010803" pitchFamily="18" charset="0"/>
              </a:rPr>
              <a:t>respecter la </a:t>
            </a:r>
            <a:r>
              <a:rPr lang="fr-CA" sz="2200" b="1" dirty="0">
                <a:latin typeface="Garamond" panose="02020404030301010803" pitchFamily="18" charset="0"/>
              </a:rPr>
              <a:t>politique sur la conduite responsable </a:t>
            </a:r>
            <a:r>
              <a:rPr lang="fr-CA" sz="2200" dirty="0">
                <a:latin typeface="Garamond" panose="02020404030301010803" pitchFamily="18" charset="0"/>
              </a:rPr>
              <a:t>en </a:t>
            </a:r>
            <a:r>
              <a:rPr lang="fr-CA" sz="2200" dirty="0" smtClean="0">
                <a:latin typeface="Garamond" panose="02020404030301010803" pitchFamily="18" charset="0"/>
              </a:rPr>
              <a:t>recherche des FRQ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  <a:endParaRPr kumimoji="0" lang="fr-CA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691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94627" y="336251"/>
            <a:ext cx="8468118" cy="943909"/>
          </a:xfrm>
        </p:spPr>
        <p:txBody>
          <a:bodyPr>
            <a:noAutofit/>
          </a:bodyPr>
          <a:lstStyle/>
          <a:p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Soutien à l’entrepreneuriat scientifique : composition des équipes</a:t>
            </a:r>
            <a:endParaRPr lang="fr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smtClean="0"/>
              <a:t>9</a:t>
            </a:r>
            <a:endParaRPr lang="fr-CA"/>
          </a:p>
        </p:txBody>
      </p:sp>
      <p:sp>
        <p:nvSpPr>
          <p:cNvPr id="6" name="Rectangle 5"/>
          <p:cNvSpPr/>
          <p:nvPr>
            <p:custDataLst>
              <p:tags r:id="rId3"/>
            </p:custDataLst>
          </p:nvPr>
        </p:nvSpPr>
        <p:spPr>
          <a:xfrm>
            <a:off x="294627" y="1329000"/>
            <a:ext cx="858661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A" sz="2200" b="1" dirty="0" smtClean="0">
                <a:latin typeface="Garamond" panose="02020404030301010803" pitchFamily="18" charset="0"/>
              </a:rPr>
              <a:t>Deux (2) personnes </a:t>
            </a:r>
            <a:r>
              <a:rPr lang="fr-CA" sz="2200" b="1" dirty="0">
                <a:latin typeface="Garamond" panose="02020404030301010803" pitchFamily="18" charset="0"/>
              </a:rPr>
              <a:t>responsables </a:t>
            </a:r>
            <a:r>
              <a:rPr lang="fr-CA" sz="2200" dirty="0" smtClean="0">
                <a:latin typeface="Garamond" panose="02020404030301010803" pitchFamily="18" charset="0"/>
              </a:rPr>
              <a:t>(</a:t>
            </a:r>
            <a:r>
              <a:rPr lang="fr-CA" sz="2200" dirty="0" err="1" smtClean="0">
                <a:latin typeface="Garamond" panose="02020404030301010803" pitchFamily="18" charset="0"/>
              </a:rPr>
              <a:t>coporteurs</a:t>
            </a:r>
            <a:r>
              <a:rPr lang="fr-CA" sz="2200" dirty="0" smtClean="0">
                <a:latin typeface="Garamond" panose="02020404030301010803" pitchFamily="18" charset="0"/>
              </a:rPr>
              <a:t> et </a:t>
            </a:r>
            <a:r>
              <a:rPr lang="fr-CA" sz="2200" dirty="0" err="1" smtClean="0">
                <a:latin typeface="Garamond" panose="02020404030301010803" pitchFamily="18" charset="0"/>
              </a:rPr>
              <a:t>coporteuses</a:t>
            </a:r>
            <a:r>
              <a:rPr lang="fr-CA" sz="2200" dirty="0" smtClean="0">
                <a:latin typeface="Garamond" panose="02020404030301010803" pitchFamily="18" charset="0"/>
              </a:rPr>
              <a:t>) :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fr-CA" sz="2200" dirty="0" smtClean="0">
                <a:latin typeface="Garamond" panose="02020404030301010803" pitchFamily="18" charset="0"/>
              </a:rPr>
              <a:t>chercheur </a:t>
            </a:r>
            <a:r>
              <a:rPr lang="fr-CA" sz="2200" dirty="0">
                <a:latin typeface="Garamond" panose="02020404030301010803" pitchFamily="18" charset="0"/>
              </a:rPr>
              <a:t>principal ou </a:t>
            </a:r>
            <a:r>
              <a:rPr lang="fr-CA" sz="2200" dirty="0" smtClean="0">
                <a:latin typeface="Garamond" panose="02020404030301010803" pitchFamily="18" charset="0"/>
              </a:rPr>
              <a:t>chercheuse principale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fr-CA" sz="2200" dirty="0" smtClean="0">
                <a:latin typeface="Garamond" panose="02020404030301010803" pitchFamily="18" charset="0"/>
              </a:rPr>
              <a:t>entrepreneur </a:t>
            </a:r>
            <a:r>
              <a:rPr lang="fr-CA" sz="2200" dirty="0">
                <a:latin typeface="Garamond" panose="02020404030301010803" pitchFamily="18" charset="0"/>
              </a:rPr>
              <a:t>scientifique-</a:t>
            </a:r>
            <a:r>
              <a:rPr lang="fr-CA" sz="2200" dirty="0" err="1">
                <a:latin typeface="Garamond" panose="02020404030301010803" pitchFamily="18" charset="0"/>
              </a:rPr>
              <a:t>coporteur</a:t>
            </a:r>
            <a:r>
              <a:rPr lang="fr-CA" sz="2200" dirty="0">
                <a:latin typeface="Garamond" panose="02020404030301010803" pitchFamily="18" charset="0"/>
              </a:rPr>
              <a:t> ou </a:t>
            </a:r>
            <a:r>
              <a:rPr lang="fr-CA" sz="2200" dirty="0" smtClean="0">
                <a:latin typeface="Garamond" panose="02020404030301010803" pitchFamily="18" charset="0"/>
              </a:rPr>
              <a:t>entrepreneure scientifique-</a:t>
            </a:r>
            <a:r>
              <a:rPr lang="fr-CA" sz="2200" dirty="0" err="1" smtClean="0">
                <a:latin typeface="Garamond" panose="02020404030301010803" pitchFamily="18" charset="0"/>
              </a:rPr>
              <a:t>coporteuse</a:t>
            </a:r>
            <a:endParaRPr lang="fr-CA" sz="2200" dirty="0" smtClean="0">
              <a:latin typeface="Garamond" panose="02020404030301010803" pitchFamily="18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A" sz="2200" dirty="0" smtClean="0">
                <a:latin typeface="Garamond" panose="02020404030301010803" pitchFamily="18" charset="0"/>
              </a:rPr>
              <a:t>Les </a:t>
            </a:r>
            <a:r>
              <a:rPr lang="fr-CA" sz="2200" b="1" dirty="0" smtClean="0">
                <a:latin typeface="Garamond" panose="02020404030301010803" pitchFamily="18" charset="0"/>
              </a:rPr>
              <a:t>personnes responsables </a:t>
            </a:r>
            <a:r>
              <a:rPr lang="fr-CA" sz="2200" dirty="0" smtClean="0">
                <a:latin typeface="Garamond" panose="02020404030301010803" pitchFamily="18" charset="0"/>
              </a:rPr>
              <a:t>: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fr-CA" sz="2200" dirty="0" smtClean="0">
                <a:latin typeface="Garamond" panose="02020404030301010803" pitchFamily="18" charset="0"/>
              </a:rPr>
              <a:t>partagent la </a:t>
            </a:r>
            <a:r>
              <a:rPr lang="fr-CA" sz="2200" dirty="0">
                <a:latin typeface="Garamond" panose="02020404030301010803" pitchFamily="18" charset="0"/>
              </a:rPr>
              <a:t>responsabilité de la </a:t>
            </a:r>
            <a:r>
              <a:rPr lang="fr-CA" sz="2200" dirty="0" smtClean="0">
                <a:latin typeface="Garamond" panose="02020404030301010803" pitchFamily="18" charset="0"/>
              </a:rPr>
              <a:t>subvention et la </a:t>
            </a:r>
            <a:r>
              <a:rPr lang="fr-CA" sz="2200" dirty="0">
                <a:latin typeface="Garamond" panose="02020404030301010803" pitchFamily="18" charset="0"/>
              </a:rPr>
              <a:t>responsabilité inhérente à la réalisation du projet de </a:t>
            </a:r>
            <a:r>
              <a:rPr lang="fr-CA" sz="2200" dirty="0" smtClean="0">
                <a:latin typeface="Garamond" panose="02020404030301010803" pitchFamily="18" charset="0"/>
              </a:rPr>
              <a:t>recherche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fr-CA" sz="2200" dirty="0" smtClean="0">
                <a:latin typeface="Garamond" panose="02020404030301010803" pitchFamily="18" charset="0"/>
              </a:rPr>
              <a:t>entérinent </a:t>
            </a:r>
            <a:r>
              <a:rPr lang="fr-CA" sz="2200" dirty="0">
                <a:latin typeface="Garamond" panose="02020404030301010803" pitchFamily="18" charset="0"/>
              </a:rPr>
              <a:t>conjointement les rapports exigés selon les termes </a:t>
            </a:r>
            <a:r>
              <a:rPr lang="fr-CA" sz="2200" dirty="0" smtClean="0">
                <a:latin typeface="Garamond" panose="02020404030301010803" pitchFamily="18" charset="0"/>
              </a:rPr>
              <a:t>fixés</a:t>
            </a:r>
          </a:p>
          <a:p>
            <a:pPr fontAlgn="base"/>
            <a:r>
              <a:rPr lang="fr-CA" sz="2200" b="1" dirty="0" smtClean="0">
                <a:latin typeface="Garamond" panose="02020404030301010803" pitchFamily="18" charset="0"/>
              </a:rPr>
              <a:t>ET</a:t>
            </a:r>
            <a:endParaRPr lang="fr-CA" sz="2200" dirty="0" smtClean="0">
              <a:latin typeface="Garamond" panose="02020404030301010803" pitchFamily="18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A" sz="2200" dirty="0" smtClean="0">
                <a:latin typeface="Garamond" panose="02020404030301010803" pitchFamily="18" charset="0"/>
              </a:rPr>
              <a:t>Au </a:t>
            </a:r>
            <a:r>
              <a:rPr lang="fr-CA" sz="2200" dirty="0">
                <a:latin typeface="Garamond" panose="02020404030301010803" pitchFamily="18" charset="0"/>
              </a:rPr>
              <a:t>moins </a:t>
            </a:r>
            <a:r>
              <a:rPr lang="fr-CA" sz="2200" b="1" dirty="0">
                <a:latin typeface="Garamond" panose="02020404030301010803" pitchFamily="18" charset="0"/>
              </a:rPr>
              <a:t>un </a:t>
            </a:r>
            <a:r>
              <a:rPr lang="fr-CA" sz="2200" b="1" dirty="0" smtClean="0">
                <a:latin typeface="Garamond" panose="02020404030301010803" pitchFamily="18" charset="0"/>
              </a:rPr>
              <a:t>(1) cochercheur </a:t>
            </a:r>
            <a:r>
              <a:rPr lang="fr-CA" sz="2200" dirty="0">
                <a:latin typeface="Garamond" panose="02020404030301010803" pitchFamily="18" charset="0"/>
              </a:rPr>
              <a:t>ou </a:t>
            </a:r>
            <a:r>
              <a:rPr lang="fr-CA" sz="2200" b="1" dirty="0" err="1">
                <a:latin typeface="Garamond" panose="02020404030301010803" pitchFamily="18" charset="0"/>
              </a:rPr>
              <a:t>cochercheuse</a:t>
            </a:r>
            <a:r>
              <a:rPr lang="fr-CA" sz="2200" dirty="0">
                <a:latin typeface="Garamond" panose="02020404030301010803" pitchFamily="18" charset="0"/>
              </a:rPr>
              <a:t> </a:t>
            </a:r>
            <a:r>
              <a:rPr lang="fr-CA" sz="2200" dirty="0" smtClean="0">
                <a:latin typeface="Garamond" panose="02020404030301010803" pitchFamily="18" charset="0"/>
              </a:rPr>
              <a:t>d’un secteur </a:t>
            </a:r>
            <a:r>
              <a:rPr lang="fr-CA" sz="2200" dirty="0">
                <a:latin typeface="Garamond" panose="02020404030301010803" pitchFamily="18" charset="0"/>
              </a:rPr>
              <a:t>différent de celui du chercheur principal </a:t>
            </a:r>
            <a:r>
              <a:rPr lang="fr-CA" sz="2200" dirty="0" smtClean="0">
                <a:latin typeface="Garamond" panose="02020404030301010803" pitchFamily="18" charset="0"/>
              </a:rPr>
              <a:t>ou de la chercheuse principale couvert </a:t>
            </a:r>
            <a:r>
              <a:rPr lang="fr-CA" sz="2200" dirty="0">
                <a:latin typeface="Garamond" panose="02020404030301010803" pitchFamily="18" charset="0"/>
              </a:rPr>
              <a:t>par les </a:t>
            </a:r>
            <a:r>
              <a:rPr lang="fr-CA" sz="2200" dirty="0" smtClean="0">
                <a:latin typeface="Garamond" panose="02020404030301010803" pitchFamily="18" charset="0"/>
              </a:rPr>
              <a:t>FRQ (FRQNT, FRQS, FRQSC)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fr-CA" sz="1400" dirty="0" smtClean="0">
              <a:latin typeface="Garamond" panose="02020404030301010803" pitchFamily="18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A" sz="2200" dirty="0" smtClean="0">
                <a:latin typeface="Garamond" panose="02020404030301010803" pitchFamily="18" charset="0"/>
              </a:rPr>
              <a:t>L’équipe peut inclure des </a:t>
            </a:r>
            <a:r>
              <a:rPr lang="fr-CA" sz="2200" b="1" dirty="0" smtClean="0">
                <a:latin typeface="Garamond" panose="02020404030301010803" pitchFamily="18" charset="0"/>
              </a:rPr>
              <a:t>cochercheurs</a:t>
            </a:r>
            <a:r>
              <a:rPr lang="fr-CA" sz="2200" dirty="0" smtClean="0">
                <a:latin typeface="Garamond" panose="02020404030301010803" pitchFamily="18" charset="0"/>
              </a:rPr>
              <a:t> ou </a:t>
            </a:r>
            <a:r>
              <a:rPr lang="fr-CA" sz="2200" b="1" dirty="0" err="1" smtClean="0">
                <a:latin typeface="Garamond" panose="02020404030301010803" pitchFamily="18" charset="0"/>
              </a:rPr>
              <a:t>cochercheuse</a:t>
            </a:r>
            <a:r>
              <a:rPr lang="fr-CA" sz="2200" dirty="0" smtClean="0">
                <a:latin typeface="Garamond" panose="02020404030301010803" pitchFamily="18" charset="0"/>
              </a:rPr>
              <a:t> (exclusivement du Québec) et </a:t>
            </a:r>
            <a:r>
              <a:rPr lang="fr-CA" sz="2200" b="1" dirty="0" smtClean="0">
                <a:latin typeface="Garamond" panose="02020404030301010803" pitchFamily="18" charset="0"/>
              </a:rPr>
              <a:t>collaborateurs</a:t>
            </a:r>
            <a:r>
              <a:rPr lang="fr-CA" sz="2200" dirty="0" smtClean="0">
                <a:latin typeface="Garamond" panose="02020404030301010803" pitchFamily="18" charset="0"/>
              </a:rPr>
              <a:t> ou </a:t>
            </a:r>
            <a:r>
              <a:rPr lang="fr-CA" sz="2200" b="1" dirty="0" smtClean="0">
                <a:latin typeface="Garamond" panose="02020404030301010803" pitchFamily="18" charset="0"/>
              </a:rPr>
              <a:t>collaboratrices</a:t>
            </a:r>
            <a:r>
              <a:rPr lang="fr-CA" sz="2200" dirty="0" smtClean="0">
                <a:latin typeface="Garamond" panose="02020404030301010803" pitchFamily="18" charset="0"/>
              </a:rPr>
              <a:t> en </a:t>
            </a:r>
            <a:r>
              <a:rPr lang="fr-CA" sz="2200" b="1" dirty="0" smtClean="0">
                <a:latin typeface="Garamond" panose="02020404030301010803" pitchFamily="18" charset="0"/>
              </a:rPr>
              <a:t>nombre illimité</a:t>
            </a:r>
          </a:p>
        </p:txBody>
      </p:sp>
    </p:spTree>
    <p:extLst>
      <p:ext uri="{BB962C8B-B14F-4D97-AF65-F5344CB8AC3E}">
        <p14:creationId xmlns:p14="http://schemas.microsoft.com/office/powerpoint/2010/main" val="90471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1884</Words>
  <Application>Microsoft Office PowerPoint</Application>
  <PresentationFormat>Affichage à l'écran (4:3)</PresentationFormat>
  <Paragraphs>183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Garamond</vt:lpstr>
      <vt:lpstr>Symbol</vt:lpstr>
      <vt:lpstr>Times New Roman</vt:lpstr>
      <vt:lpstr>Thème Office</vt:lpstr>
      <vt:lpstr>1_Thème Office</vt:lpstr>
      <vt:lpstr>Plateforme de financements de la recherche intersectorielle sur le vieillissement : volet Soutien à l’entrepreneuriat scientifique Concours automne 2021 Direction des défis de société et des maillages intersectoriels (DSMI), Fonds de recherche du Québec (FRQ)</vt:lpstr>
      <vt:lpstr>Plan</vt:lpstr>
      <vt:lpstr>Plateforme de financements de la recherche intersectorielle sur le vieillissement </vt:lpstr>
      <vt:lpstr>Besoins en recherche et principes directeurs</vt:lpstr>
      <vt:lpstr>Deux volets de financement</vt:lpstr>
      <vt:lpstr>Soutien à l’entrepreneuriat scientifique : un volet pilote</vt:lpstr>
      <vt:lpstr>Soutien à l’entrepreneuriat scientifique : les objectifs</vt:lpstr>
      <vt:lpstr>Soutien à l’entrepreneuriat scientifique : quelques précisions</vt:lpstr>
      <vt:lpstr>Soutien à l’entrepreneuriat scientifique : composition des équipes</vt:lpstr>
      <vt:lpstr>Soutien à l’entrepreneuriat scientifique : admissibilité des membres de l’équipe</vt:lpstr>
      <vt:lpstr>Soutien à l’entrepreneuriat scientifique : admissibilité de l’entreprise scientifique</vt:lpstr>
      <vt:lpstr>Soutien à l’entrepreneuriat scientifique : participation à plus d’un projet</vt:lpstr>
      <vt:lpstr>Soutien à l’entrepreneuriat scientifique : critères d’évaluation</vt:lpstr>
      <vt:lpstr>Soutien à l’entrepreneuriat scientifique : documents obligatoires</vt:lpstr>
      <vt:lpstr>Soutien à l’entrepreneuriat scientifique : transmission de la demande</vt:lpstr>
      <vt:lpstr>Remerciements et questions</vt:lpstr>
    </vt:vector>
  </TitlesOfParts>
  <Company>Fonds de recherche du Quebec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Plateforme de financements de la recherche intersectorielle sur le vieillissement : volet Soutien à l’entrepreneuriat scientifique Concours automne 2021 Direction des défis de société et des maillages intersectoriels (DSMI), Fonds de recherche du Québec (FRQ)</dc:title>
  <dc:creator>Scanu, Emiliano</dc:creator>
  <cp:lastModifiedBy>Scanu, Emiliano</cp:lastModifiedBy>
  <cp:revision>33</cp:revision>
  <dcterms:created xsi:type="dcterms:W3CDTF">2021-09-20T14:11:23Z</dcterms:created>
  <dcterms:modified xsi:type="dcterms:W3CDTF">2021-10-07T15:45:58Z</dcterms:modified>
</cp:coreProperties>
</file>