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8"/>
  </p:notesMasterIdLst>
  <p:sldIdLst>
    <p:sldId id="256" r:id="rId3"/>
    <p:sldId id="257" r:id="rId4"/>
    <p:sldId id="258" r:id="rId5"/>
    <p:sldId id="261" r:id="rId6"/>
    <p:sldId id="259" r:id="rId7"/>
    <p:sldId id="260" r:id="rId8"/>
    <p:sldId id="262" r:id="rId9"/>
    <p:sldId id="271" r:id="rId10"/>
    <p:sldId id="272" r:id="rId11"/>
    <p:sldId id="265" r:id="rId12"/>
    <p:sldId id="267" r:id="rId13"/>
    <p:sldId id="266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100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D4D448-B1B2-4E5E-B515-835E55336464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F6099923-CCE9-445C-83D5-1CB5E3CCA670}">
      <dgm:prSet phldrT="[Texte]"/>
      <dgm:spPr/>
      <dgm:t>
        <a:bodyPr/>
        <a:lstStyle/>
        <a:p>
          <a:r>
            <a:rPr lang="fr-FR" dirty="0" smtClean="0">
              <a:latin typeface="Garamond" panose="02020404030301010803" pitchFamily="18" charset="0"/>
            </a:rPr>
            <a:t>Pertinence 20%</a:t>
          </a:r>
          <a:endParaRPr lang="fr-FR" dirty="0">
            <a:latin typeface="Garamond" panose="02020404030301010803" pitchFamily="18" charset="0"/>
          </a:endParaRPr>
        </a:p>
      </dgm:t>
    </dgm:pt>
    <dgm:pt modelId="{84DAC958-A691-4924-A7D4-6F855099D82C}" type="parTrans" cxnId="{5BE2CC3F-1550-468F-A21A-5401AACC5EC1}">
      <dgm:prSet/>
      <dgm:spPr/>
      <dgm:t>
        <a:bodyPr/>
        <a:lstStyle/>
        <a:p>
          <a:endParaRPr lang="fr-FR"/>
        </a:p>
      </dgm:t>
    </dgm:pt>
    <dgm:pt modelId="{D3948754-FBF1-4013-86A4-5B4D92E58D86}" type="sibTrans" cxnId="{5BE2CC3F-1550-468F-A21A-5401AACC5EC1}">
      <dgm:prSet/>
      <dgm:spPr/>
      <dgm:t>
        <a:bodyPr/>
        <a:lstStyle/>
        <a:p>
          <a:endParaRPr lang="fr-FR"/>
        </a:p>
      </dgm:t>
    </dgm:pt>
    <dgm:pt modelId="{075AD9B1-0886-48F6-A0B9-BC5C1F5BD9A1}">
      <dgm:prSet phldrT="[Texte]" custT="1"/>
      <dgm:spPr/>
      <dgm:t>
        <a:bodyPr/>
        <a:lstStyle/>
        <a:p>
          <a:r>
            <a:rPr lang="fr-CA" sz="1600" b="0" i="0" dirty="0" smtClean="0">
              <a:latin typeface="Garamond" panose="02020404030301010803" pitchFamily="18" charset="0"/>
            </a:rPr>
            <a:t>Clarté des objectifs et de leur pertinence au regard des besoins en recherche</a:t>
          </a:r>
          <a:endParaRPr lang="fr-FR" sz="1600" dirty="0">
            <a:latin typeface="Garamond" panose="02020404030301010803" pitchFamily="18" charset="0"/>
          </a:endParaRPr>
        </a:p>
      </dgm:t>
    </dgm:pt>
    <dgm:pt modelId="{0D61DAA1-A82E-4C08-8612-07DB217C5590}" type="parTrans" cxnId="{DF66440E-49B5-40FC-AFA2-E6FBEA96E6AA}">
      <dgm:prSet/>
      <dgm:spPr/>
      <dgm:t>
        <a:bodyPr/>
        <a:lstStyle/>
        <a:p>
          <a:endParaRPr lang="fr-FR"/>
        </a:p>
      </dgm:t>
    </dgm:pt>
    <dgm:pt modelId="{22B3D913-F364-4C05-8F8A-4D99955C2398}" type="sibTrans" cxnId="{DF66440E-49B5-40FC-AFA2-E6FBEA96E6AA}">
      <dgm:prSet/>
      <dgm:spPr/>
      <dgm:t>
        <a:bodyPr/>
        <a:lstStyle/>
        <a:p>
          <a:endParaRPr lang="fr-FR"/>
        </a:p>
      </dgm:t>
    </dgm:pt>
    <dgm:pt modelId="{80B30488-3736-4741-AA85-5C99D486C46D}">
      <dgm:prSet phldrT="[Texte]"/>
      <dgm:spPr/>
      <dgm:t>
        <a:bodyPr/>
        <a:lstStyle/>
        <a:p>
          <a:r>
            <a:rPr lang="fr-FR" dirty="0" smtClean="0">
              <a:latin typeface="Garamond" panose="02020404030301010803" pitchFamily="18" charset="0"/>
            </a:rPr>
            <a:t>Approche de recherche 30%</a:t>
          </a:r>
          <a:endParaRPr lang="fr-FR" dirty="0">
            <a:latin typeface="Garamond" panose="02020404030301010803" pitchFamily="18" charset="0"/>
          </a:endParaRPr>
        </a:p>
      </dgm:t>
    </dgm:pt>
    <dgm:pt modelId="{41E6FF37-8AB2-4D15-8FC7-E33403A9E4E4}" type="parTrans" cxnId="{EF5F9168-7004-4D0C-A766-CA0A779634B1}">
      <dgm:prSet/>
      <dgm:spPr/>
      <dgm:t>
        <a:bodyPr/>
        <a:lstStyle/>
        <a:p>
          <a:endParaRPr lang="fr-FR"/>
        </a:p>
      </dgm:t>
    </dgm:pt>
    <dgm:pt modelId="{FA1FD238-8380-4982-A846-F46C0A867AE4}" type="sibTrans" cxnId="{EF5F9168-7004-4D0C-A766-CA0A779634B1}">
      <dgm:prSet/>
      <dgm:spPr/>
      <dgm:t>
        <a:bodyPr/>
        <a:lstStyle/>
        <a:p>
          <a:endParaRPr lang="fr-FR"/>
        </a:p>
      </dgm:t>
    </dgm:pt>
    <dgm:pt modelId="{0BFD3CAD-2B45-4239-B560-492603D224F6}">
      <dgm:prSet phldrT="[Texte]" custT="1"/>
      <dgm:spPr/>
      <dgm:t>
        <a:bodyPr/>
        <a:lstStyle/>
        <a:p>
          <a:r>
            <a:rPr lang="fr-CA" sz="1600" b="0" i="0" dirty="0" smtClean="0">
              <a:latin typeface="Garamond" panose="02020404030301010803" pitchFamily="18" charset="0"/>
            </a:rPr>
            <a:t>Originalité et valeur ajoutée du Living </a:t>
          </a:r>
          <a:r>
            <a:rPr lang="fr-CA" sz="1600" b="0" i="0" dirty="0" err="1" smtClean="0">
              <a:latin typeface="Garamond" panose="02020404030301010803" pitchFamily="18" charset="0"/>
            </a:rPr>
            <a:t>Lab</a:t>
          </a:r>
          <a:endParaRPr lang="fr-FR" sz="1600" dirty="0">
            <a:latin typeface="Garamond" panose="02020404030301010803" pitchFamily="18" charset="0"/>
          </a:endParaRPr>
        </a:p>
      </dgm:t>
    </dgm:pt>
    <dgm:pt modelId="{3FDE0FE7-3080-436F-84F7-1C03F53C316D}" type="parTrans" cxnId="{2D18A423-64DC-4E74-A129-8310C937BAE1}">
      <dgm:prSet/>
      <dgm:spPr/>
      <dgm:t>
        <a:bodyPr/>
        <a:lstStyle/>
        <a:p>
          <a:endParaRPr lang="fr-FR"/>
        </a:p>
      </dgm:t>
    </dgm:pt>
    <dgm:pt modelId="{325F7FB2-929F-474E-AF6F-5DC30A5D232A}" type="sibTrans" cxnId="{2D18A423-64DC-4E74-A129-8310C937BAE1}">
      <dgm:prSet/>
      <dgm:spPr/>
      <dgm:t>
        <a:bodyPr/>
        <a:lstStyle/>
        <a:p>
          <a:endParaRPr lang="fr-FR"/>
        </a:p>
      </dgm:t>
    </dgm:pt>
    <dgm:pt modelId="{43E52D50-4615-466E-9F83-23E03C101D42}">
      <dgm:prSet phldrT="[Texte]" custT="1"/>
      <dgm:spPr/>
      <dgm:t>
        <a:bodyPr/>
        <a:lstStyle/>
        <a:p>
          <a:r>
            <a:rPr lang="fr-CA" sz="1600" b="0" i="0" dirty="0" smtClean="0">
              <a:latin typeface="Garamond" panose="02020404030301010803" pitchFamily="18" charset="0"/>
            </a:rPr>
            <a:t>Stratégie de collaboration intersectorielle et caractère </a:t>
          </a:r>
          <a:r>
            <a:rPr lang="fr-CA" sz="1600" b="0" i="0" dirty="0" err="1" smtClean="0">
              <a:latin typeface="Garamond" panose="02020404030301010803" pitchFamily="18" charset="0"/>
            </a:rPr>
            <a:t>intermilieux</a:t>
          </a:r>
          <a:r>
            <a:rPr lang="fr-CA" sz="1600" b="0" i="0" dirty="0" smtClean="0">
              <a:latin typeface="Garamond" panose="02020404030301010803" pitchFamily="18" charset="0"/>
            </a:rPr>
            <a:t> de la démarche</a:t>
          </a:r>
          <a:endParaRPr lang="fr-FR" sz="1600" dirty="0">
            <a:latin typeface="Garamond" panose="02020404030301010803" pitchFamily="18" charset="0"/>
          </a:endParaRPr>
        </a:p>
      </dgm:t>
    </dgm:pt>
    <dgm:pt modelId="{5A13530E-88A2-4B22-8D17-DD12D9A08875}" type="parTrans" cxnId="{C0F5C927-5177-43E9-9DFE-49C8E2D8A75F}">
      <dgm:prSet/>
      <dgm:spPr/>
      <dgm:t>
        <a:bodyPr/>
        <a:lstStyle/>
        <a:p>
          <a:endParaRPr lang="fr-FR"/>
        </a:p>
      </dgm:t>
    </dgm:pt>
    <dgm:pt modelId="{B3B72664-79FE-4E90-A729-04B1BB76DC6F}" type="sibTrans" cxnId="{C0F5C927-5177-43E9-9DFE-49C8E2D8A75F}">
      <dgm:prSet/>
      <dgm:spPr/>
      <dgm:t>
        <a:bodyPr/>
        <a:lstStyle/>
        <a:p>
          <a:endParaRPr lang="fr-FR"/>
        </a:p>
      </dgm:t>
    </dgm:pt>
    <dgm:pt modelId="{3A2E125C-15C7-47C4-966A-45DFEF2AADAE}">
      <dgm:prSet phldrT="[Texte]"/>
      <dgm:spPr/>
      <dgm:t>
        <a:bodyPr/>
        <a:lstStyle/>
        <a:p>
          <a:r>
            <a:rPr lang="fr-CA" b="0" i="0" dirty="0" smtClean="0">
              <a:latin typeface="Garamond" panose="02020404030301010803" pitchFamily="18" charset="0"/>
            </a:rPr>
            <a:t>Compétences de l’équipe et contribution des parties prenantes 25%</a:t>
          </a:r>
          <a:endParaRPr lang="fr-FR" b="0" i="0" dirty="0">
            <a:latin typeface="Garamond" panose="02020404030301010803" pitchFamily="18" charset="0"/>
          </a:endParaRPr>
        </a:p>
      </dgm:t>
    </dgm:pt>
    <dgm:pt modelId="{6827588D-1C35-4459-B3D7-72F4E2EC1A87}" type="parTrans" cxnId="{8BBC20E9-8E7A-4864-A550-390FB2A07DEC}">
      <dgm:prSet/>
      <dgm:spPr/>
      <dgm:t>
        <a:bodyPr/>
        <a:lstStyle/>
        <a:p>
          <a:endParaRPr lang="fr-FR"/>
        </a:p>
      </dgm:t>
    </dgm:pt>
    <dgm:pt modelId="{C14BA851-4FFF-46BD-B4D6-C9FC06AD9158}" type="sibTrans" cxnId="{8BBC20E9-8E7A-4864-A550-390FB2A07DEC}">
      <dgm:prSet/>
      <dgm:spPr/>
      <dgm:t>
        <a:bodyPr/>
        <a:lstStyle/>
        <a:p>
          <a:endParaRPr lang="fr-FR"/>
        </a:p>
      </dgm:t>
    </dgm:pt>
    <dgm:pt modelId="{70E0195F-15BE-411E-8979-D4599CC86BC9}">
      <dgm:prSet phldrT="[Texte]" custT="1"/>
      <dgm:spPr/>
      <dgm:t>
        <a:bodyPr/>
        <a:lstStyle/>
        <a:p>
          <a:r>
            <a:rPr lang="fr-CA" sz="1400" b="0" i="0" dirty="0" smtClean="0">
              <a:latin typeface="Garamond" panose="02020404030301010803" pitchFamily="18" charset="0"/>
            </a:rPr>
            <a:t>Qualité des expériences et des réalisations de l’équipe dans le domaine de recherche proposé</a:t>
          </a:r>
          <a:endParaRPr lang="fr-FR" sz="1400" dirty="0">
            <a:latin typeface="Garamond" panose="02020404030301010803" pitchFamily="18" charset="0"/>
          </a:endParaRPr>
        </a:p>
      </dgm:t>
    </dgm:pt>
    <dgm:pt modelId="{F7441696-84AA-4748-A737-0B869A8DE6B5}" type="parTrans" cxnId="{2D00E008-BC22-4AA6-8A3E-42CCE0209A95}">
      <dgm:prSet/>
      <dgm:spPr/>
      <dgm:t>
        <a:bodyPr/>
        <a:lstStyle/>
        <a:p>
          <a:endParaRPr lang="fr-FR"/>
        </a:p>
      </dgm:t>
    </dgm:pt>
    <dgm:pt modelId="{9D127805-AFBD-46B3-B7DC-83747A360690}" type="sibTrans" cxnId="{2D00E008-BC22-4AA6-8A3E-42CCE0209A95}">
      <dgm:prSet/>
      <dgm:spPr/>
      <dgm:t>
        <a:bodyPr/>
        <a:lstStyle/>
        <a:p>
          <a:endParaRPr lang="fr-FR"/>
        </a:p>
      </dgm:t>
    </dgm:pt>
    <dgm:pt modelId="{EED6A560-8B5B-4C6F-A53F-399937B8CCF8}">
      <dgm:prSet phldrT="[Texte]" custT="1"/>
      <dgm:spPr/>
      <dgm:t>
        <a:bodyPr/>
        <a:lstStyle/>
        <a:p>
          <a:r>
            <a:rPr lang="fr-CA" sz="1400" b="0" i="0" dirty="0" smtClean="0">
              <a:latin typeface="Garamond" panose="02020404030301010803" pitchFamily="18" charset="0"/>
            </a:rPr>
            <a:t>Potentiel synergique des membres et complémentarité des expertises</a:t>
          </a:r>
          <a:endParaRPr lang="fr-FR" sz="1400" dirty="0">
            <a:latin typeface="Garamond" panose="02020404030301010803" pitchFamily="18" charset="0"/>
          </a:endParaRPr>
        </a:p>
      </dgm:t>
    </dgm:pt>
    <dgm:pt modelId="{027805D1-0D1C-46E4-B4F3-BE283C6C183E}" type="parTrans" cxnId="{00D7B8F3-6DA3-4386-BD7D-A62465F7528B}">
      <dgm:prSet/>
      <dgm:spPr/>
      <dgm:t>
        <a:bodyPr/>
        <a:lstStyle/>
        <a:p>
          <a:endParaRPr lang="fr-FR"/>
        </a:p>
      </dgm:t>
    </dgm:pt>
    <dgm:pt modelId="{CAB8B28D-4BC0-402A-9013-AA422EFDA011}" type="sibTrans" cxnId="{00D7B8F3-6DA3-4386-BD7D-A62465F7528B}">
      <dgm:prSet/>
      <dgm:spPr/>
      <dgm:t>
        <a:bodyPr/>
        <a:lstStyle/>
        <a:p>
          <a:endParaRPr lang="fr-FR"/>
        </a:p>
      </dgm:t>
    </dgm:pt>
    <dgm:pt modelId="{6C68CC00-7AE1-4A3E-94C9-AF4C84FEDE3B}">
      <dgm:prSet phldrT="[Texte]"/>
      <dgm:spPr/>
      <dgm:t>
        <a:bodyPr/>
        <a:lstStyle/>
        <a:p>
          <a:r>
            <a:rPr lang="fr-CA" b="0" i="0" dirty="0" smtClean="0">
              <a:latin typeface="Garamond" panose="02020404030301010803" pitchFamily="18" charset="0"/>
            </a:rPr>
            <a:t>Retombées anticipées et stratégie de transfert 25%</a:t>
          </a:r>
          <a:endParaRPr lang="fr-FR" b="0" i="0" dirty="0">
            <a:latin typeface="Garamond" panose="02020404030301010803" pitchFamily="18" charset="0"/>
          </a:endParaRPr>
        </a:p>
      </dgm:t>
    </dgm:pt>
    <dgm:pt modelId="{6F48D8B5-B125-4327-B68D-02ABEB2279BB}" type="parTrans" cxnId="{0126DD52-CDCB-4FF8-A5D6-977D28D8F21D}">
      <dgm:prSet/>
      <dgm:spPr/>
      <dgm:t>
        <a:bodyPr/>
        <a:lstStyle/>
        <a:p>
          <a:endParaRPr lang="fr-FR"/>
        </a:p>
      </dgm:t>
    </dgm:pt>
    <dgm:pt modelId="{3C9EC5C6-8FAB-4CA2-84D6-9462F1CD202A}" type="sibTrans" cxnId="{0126DD52-CDCB-4FF8-A5D6-977D28D8F21D}">
      <dgm:prSet/>
      <dgm:spPr/>
      <dgm:t>
        <a:bodyPr/>
        <a:lstStyle/>
        <a:p>
          <a:endParaRPr lang="fr-FR"/>
        </a:p>
      </dgm:t>
    </dgm:pt>
    <dgm:pt modelId="{B62FEC2A-5E5B-421F-A2B2-D8D29742C362}">
      <dgm:prSet phldrT="[Texte]" custT="1"/>
      <dgm:spPr/>
      <dgm:t>
        <a:bodyPr/>
        <a:lstStyle/>
        <a:p>
          <a:r>
            <a:rPr lang="fr-CA" sz="1400" b="0" i="0" dirty="0" smtClean="0">
              <a:latin typeface="Garamond" panose="02020404030301010803" pitchFamily="18" charset="0"/>
            </a:rPr>
            <a:t>Potentiel d’innovation et de transformation du projet</a:t>
          </a:r>
          <a:endParaRPr lang="fr-FR" sz="1400" dirty="0">
            <a:latin typeface="Garamond" panose="02020404030301010803" pitchFamily="18" charset="0"/>
          </a:endParaRPr>
        </a:p>
      </dgm:t>
    </dgm:pt>
    <dgm:pt modelId="{963B6C45-F85E-4577-9E9B-E5250FE210C5}" type="parTrans" cxnId="{DDCDF872-8B87-4564-9982-E153AED9EE29}">
      <dgm:prSet/>
      <dgm:spPr/>
      <dgm:t>
        <a:bodyPr/>
        <a:lstStyle/>
        <a:p>
          <a:endParaRPr lang="fr-FR"/>
        </a:p>
      </dgm:t>
    </dgm:pt>
    <dgm:pt modelId="{682C39AE-86EA-4018-8F55-9A3C66DCD08E}" type="sibTrans" cxnId="{DDCDF872-8B87-4564-9982-E153AED9EE29}">
      <dgm:prSet/>
      <dgm:spPr/>
      <dgm:t>
        <a:bodyPr/>
        <a:lstStyle/>
        <a:p>
          <a:endParaRPr lang="fr-FR"/>
        </a:p>
      </dgm:t>
    </dgm:pt>
    <dgm:pt modelId="{2CB30FCA-1445-46CB-9C59-79225656B9B7}">
      <dgm:prSet phldrT="[Texte]" custT="1"/>
      <dgm:spPr/>
      <dgm:t>
        <a:bodyPr/>
        <a:lstStyle/>
        <a:p>
          <a:r>
            <a:rPr lang="fr-CA" sz="1400" b="0" i="0" dirty="0" smtClean="0">
              <a:latin typeface="Garamond" panose="02020404030301010803" pitchFamily="18" charset="0"/>
            </a:rPr>
            <a:t>Bénéfices pour les milieux utilisateurs</a:t>
          </a:r>
          <a:endParaRPr lang="fr-FR" sz="1400" dirty="0">
            <a:latin typeface="Garamond" panose="02020404030301010803" pitchFamily="18" charset="0"/>
          </a:endParaRPr>
        </a:p>
      </dgm:t>
    </dgm:pt>
    <dgm:pt modelId="{A4165D7C-C041-4149-851C-655F4221F8C0}" type="parTrans" cxnId="{9C7E4108-3853-4D57-BFC2-3F2C0B5A1EF4}">
      <dgm:prSet/>
      <dgm:spPr/>
      <dgm:t>
        <a:bodyPr/>
        <a:lstStyle/>
        <a:p>
          <a:endParaRPr lang="fr-FR"/>
        </a:p>
      </dgm:t>
    </dgm:pt>
    <dgm:pt modelId="{15CAB51E-2606-41DF-BE93-ED7B416F932E}" type="sibTrans" cxnId="{9C7E4108-3853-4D57-BFC2-3F2C0B5A1EF4}">
      <dgm:prSet/>
      <dgm:spPr/>
      <dgm:t>
        <a:bodyPr/>
        <a:lstStyle/>
        <a:p>
          <a:endParaRPr lang="fr-FR"/>
        </a:p>
      </dgm:t>
    </dgm:pt>
    <dgm:pt modelId="{DEFC36CF-4349-4553-ABB1-764E684676DE}">
      <dgm:prSet phldrT="[Texte]" custT="1"/>
      <dgm:spPr/>
      <dgm:t>
        <a:bodyPr/>
        <a:lstStyle/>
        <a:p>
          <a:r>
            <a:rPr lang="fr-CA" sz="1400" b="0" i="0" dirty="0" smtClean="0">
              <a:latin typeface="Garamond" panose="02020404030301010803" pitchFamily="18" charset="0"/>
            </a:rPr>
            <a:t>Impact potentiel des retombées pour les régions du Québec et potentiel de </a:t>
          </a:r>
          <a:r>
            <a:rPr lang="fr-CA" sz="1400" b="0" i="0" dirty="0" err="1" smtClean="0">
              <a:latin typeface="Garamond" panose="02020404030301010803" pitchFamily="18" charset="0"/>
            </a:rPr>
            <a:t>replicabilité</a:t>
          </a:r>
          <a:r>
            <a:rPr lang="fr-CA" sz="1400" b="0" i="0" dirty="0" smtClean="0">
              <a:latin typeface="Garamond" panose="02020404030301010803" pitchFamily="18" charset="0"/>
            </a:rPr>
            <a:t> des initiatives dans une perspective d’apprentissage</a:t>
          </a:r>
          <a:endParaRPr lang="fr-FR" sz="1400" dirty="0">
            <a:latin typeface="Garamond" panose="02020404030301010803" pitchFamily="18" charset="0"/>
          </a:endParaRPr>
        </a:p>
      </dgm:t>
    </dgm:pt>
    <dgm:pt modelId="{78981547-D41D-4E98-A185-4F3AA6E49FB0}" type="parTrans" cxnId="{26A17379-F25E-4CC8-9520-E1287F70F2DD}">
      <dgm:prSet/>
      <dgm:spPr/>
      <dgm:t>
        <a:bodyPr/>
        <a:lstStyle/>
        <a:p>
          <a:endParaRPr lang="fr-FR"/>
        </a:p>
      </dgm:t>
    </dgm:pt>
    <dgm:pt modelId="{0B8F0541-BF0D-4565-A34D-E2E182895704}" type="sibTrans" cxnId="{26A17379-F25E-4CC8-9520-E1287F70F2DD}">
      <dgm:prSet/>
      <dgm:spPr/>
      <dgm:t>
        <a:bodyPr/>
        <a:lstStyle/>
        <a:p>
          <a:endParaRPr lang="fr-FR"/>
        </a:p>
      </dgm:t>
    </dgm:pt>
    <dgm:pt modelId="{2084441F-A3BA-4875-9237-88BF57B86F90}">
      <dgm:prSet phldrT="[Texte]" custT="1"/>
      <dgm:spPr/>
      <dgm:t>
        <a:bodyPr/>
        <a:lstStyle/>
        <a:p>
          <a:r>
            <a:rPr lang="fr-CA" sz="1400" b="0" i="0" dirty="0" smtClean="0">
              <a:latin typeface="Garamond" panose="02020404030301010803" pitchFamily="18" charset="0"/>
            </a:rPr>
            <a:t>Ampleur et qualité de la stratégie de transfert des connaissances et des pratiques auprès des différents utilisateurs potentiels des résultats de la recherche</a:t>
          </a:r>
          <a:endParaRPr lang="fr-FR" sz="1400" dirty="0">
            <a:latin typeface="Garamond" panose="02020404030301010803" pitchFamily="18" charset="0"/>
          </a:endParaRPr>
        </a:p>
      </dgm:t>
    </dgm:pt>
    <dgm:pt modelId="{3D9DE1EB-CCDF-4992-A36A-4F212B654339}" type="parTrans" cxnId="{8355FED0-348F-4F96-8BA2-55A752E94F24}">
      <dgm:prSet/>
      <dgm:spPr/>
      <dgm:t>
        <a:bodyPr/>
        <a:lstStyle/>
        <a:p>
          <a:endParaRPr lang="fr-FR"/>
        </a:p>
      </dgm:t>
    </dgm:pt>
    <dgm:pt modelId="{234FFD92-D5B6-4395-AEEB-448FA361427B}" type="sibTrans" cxnId="{8355FED0-348F-4F96-8BA2-55A752E94F24}">
      <dgm:prSet/>
      <dgm:spPr/>
      <dgm:t>
        <a:bodyPr/>
        <a:lstStyle/>
        <a:p>
          <a:endParaRPr lang="fr-FR"/>
        </a:p>
      </dgm:t>
    </dgm:pt>
    <dgm:pt modelId="{8013030D-3098-4B00-A932-56B943FC3371}">
      <dgm:prSet custT="1"/>
      <dgm:spPr/>
      <dgm:t>
        <a:bodyPr/>
        <a:lstStyle/>
        <a:p>
          <a:r>
            <a:rPr lang="fr-CA" sz="1400" b="0" i="0" dirty="0" smtClean="0">
              <a:latin typeface="Garamond" panose="02020404030301010803" pitchFamily="18" charset="0"/>
            </a:rPr>
            <a:t>Implication et degré de collaboration des acteurs du milieu et des utilisateurs potentiels des résultats de recherche</a:t>
          </a:r>
          <a:endParaRPr lang="fr-CA" sz="1400" dirty="0">
            <a:latin typeface="Garamond" panose="02020404030301010803" pitchFamily="18" charset="0"/>
          </a:endParaRPr>
        </a:p>
      </dgm:t>
    </dgm:pt>
    <dgm:pt modelId="{1823F8C8-D01C-43F6-9AFA-DAC53C5541F4}" type="parTrans" cxnId="{1F63BF7D-4B6A-4DEF-A214-AB0C034ACD4E}">
      <dgm:prSet/>
      <dgm:spPr/>
      <dgm:t>
        <a:bodyPr/>
        <a:lstStyle/>
        <a:p>
          <a:endParaRPr lang="fr-FR"/>
        </a:p>
      </dgm:t>
    </dgm:pt>
    <dgm:pt modelId="{19B78972-609A-4D59-8FA5-0A398440F889}" type="sibTrans" cxnId="{1F63BF7D-4B6A-4DEF-A214-AB0C034ACD4E}">
      <dgm:prSet/>
      <dgm:spPr/>
      <dgm:t>
        <a:bodyPr/>
        <a:lstStyle/>
        <a:p>
          <a:endParaRPr lang="fr-FR"/>
        </a:p>
      </dgm:t>
    </dgm:pt>
    <dgm:pt modelId="{27EAA606-F689-4ADD-A650-3FC5D7DCB381}">
      <dgm:prSet custT="1"/>
      <dgm:spPr/>
      <dgm:t>
        <a:bodyPr/>
        <a:lstStyle/>
        <a:p>
          <a:r>
            <a:rPr lang="fr-CA" sz="1600" b="0" i="0" dirty="0" smtClean="0">
              <a:latin typeface="Garamond" panose="02020404030301010803" pitchFamily="18" charset="0"/>
            </a:rPr>
            <a:t>Pertinence et faisabilité de la méthodologie ou de l’approche</a:t>
          </a:r>
          <a:endParaRPr lang="fr-CA" sz="1600" dirty="0">
            <a:latin typeface="Garamond" panose="02020404030301010803" pitchFamily="18" charset="0"/>
          </a:endParaRPr>
        </a:p>
      </dgm:t>
    </dgm:pt>
    <dgm:pt modelId="{0EF0936D-EC86-495C-8937-5C452B456093}" type="parTrans" cxnId="{6CD763CE-CE09-42A6-ACA0-EBB02F8DB84D}">
      <dgm:prSet/>
      <dgm:spPr/>
      <dgm:t>
        <a:bodyPr/>
        <a:lstStyle/>
        <a:p>
          <a:endParaRPr lang="fr-FR"/>
        </a:p>
      </dgm:t>
    </dgm:pt>
    <dgm:pt modelId="{647FC822-7CFA-4408-95E4-9B5B5CAFFBA9}" type="sibTrans" cxnId="{6CD763CE-CE09-42A6-ACA0-EBB02F8DB84D}">
      <dgm:prSet/>
      <dgm:spPr/>
      <dgm:t>
        <a:bodyPr/>
        <a:lstStyle/>
        <a:p>
          <a:endParaRPr lang="fr-FR"/>
        </a:p>
      </dgm:t>
    </dgm:pt>
    <dgm:pt modelId="{C161B587-9910-478D-A752-CC5755FF5A80}" type="pres">
      <dgm:prSet presAssocID="{75D4D448-B1B2-4E5E-B515-835E55336464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71FCEB9-6BF4-432C-A4B4-6994A8D9A12C}" type="pres">
      <dgm:prSet presAssocID="{F6099923-CCE9-445C-83D5-1CB5E3CCA670}" presName="compNode" presStyleCnt="0"/>
      <dgm:spPr/>
    </dgm:pt>
    <dgm:pt modelId="{1E3F3960-C776-4326-8F94-25C8DDF30691}" type="pres">
      <dgm:prSet presAssocID="{F6099923-CCE9-445C-83D5-1CB5E3CCA670}" presName="aNode" presStyleLbl="bgShp" presStyleIdx="0" presStyleCnt="4" custScaleX="77359"/>
      <dgm:spPr/>
      <dgm:t>
        <a:bodyPr/>
        <a:lstStyle/>
        <a:p>
          <a:endParaRPr lang="fr-FR"/>
        </a:p>
      </dgm:t>
    </dgm:pt>
    <dgm:pt modelId="{8A01606F-3F0C-480C-A931-AD44480F8E28}" type="pres">
      <dgm:prSet presAssocID="{F6099923-CCE9-445C-83D5-1CB5E3CCA670}" presName="textNode" presStyleLbl="bgShp" presStyleIdx="0" presStyleCnt="4"/>
      <dgm:spPr/>
      <dgm:t>
        <a:bodyPr/>
        <a:lstStyle/>
        <a:p>
          <a:endParaRPr lang="fr-FR"/>
        </a:p>
      </dgm:t>
    </dgm:pt>
    <dgm:pt modelId="{3ED4696F-8975-44F0-BBF7-996600EBE155}" type="pres">
      <dgm:prSet presAssocID="{F6099923-CCE9-445C-83D5-1CB5E3CCA670}" presName="compChildNode" presStyleCnt="0"/>
      <dgm:spPr/>
    </dgm:pt>
    <dgm:pt modelId="{00C1593E-5719-4714-8CE1-40E8910BE1A4}" type="pres">
      <dgm:prSet presAssocID="{F6099923-CCE9-445C-83D5-1CB5E3CCA670}" presName="theInnerList" presStyleCnt="0"/>
      <dgm:spPr/>
    </dgm:pt>
    <dgm:pt modelId="{2350E5E4-1529-4C45-8E3E-037D27911F10}" type="pres">
      <dgm:prSet presAssocID="{075AD9B1-0886-48F6-A0B9-BC5C1F5BD9A1}" presName="childNode" presStyleLbl="node1" presStyleIdx="0" presStyleCnt="1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757C132-4428-49A2-97BF-F1372625463D}" type="pres">
      <dgm:prSet presAssocID="{F6099923-CCE9-445C-83D5-1CB5E3CCA670}" presName="aSpace" presStyleCnt="0"/>
      <dgm:spPr/>
    </dgm:pt>
    <dgm:pt modelId="{B010A98D-177E-438A-868C-A1EA9202762E}" type="pres">
      <dgm:prSet presAssocID="{80B30488-3736-4741-AA85-5C99D486C46D}" presName="compNode" presStyleCnt="0"/>
      <dgm:spPr/>
    </dgm:pt>
    <dgm:pt modelId="{E68A970E-16D1-4835-A710-8732CBD22D64}" type="pres">
      <dgm:prSet presAssocID="{80B30488-3736-4741-AA85-5C99D486C46D}" presName="aNode" presStyleLbl="bgShp" presStyleIdx="1" presStyleCnt="4" custScaleX="77686"/>
      <dgm:spPr/>
      <dgm:t>
        <a:bodyPr/>
        <a:lstStyle/>
        <a:p>
          <a:endParaRPr lang="fr-FR"/>
        </a:p>
      </dgm:t>
    </dgm:pt>
    <dgm:pt modelId="{D42F4313-5A1F-4AA9-9B21-327F9E726C10}" type="pres">
      <dgm:prSet presAssocID="{80B30488-3736-4741-AA85-5C99D486C46D}" presName="textNode" presStyleLbl="bgShp" presStyleIdx="1" presStyleCnt="4"/>
      <dgm:spPr/>
      <dgm:t>
        <a:bodyPr/>
        <a:lstStyle/>
        <a:p>
          <a:endParaRPr lang="fr-FR"/>
        </a:p>
      </dgm:t>
    </dgm:pt>
    <dgm:pt modelId="{E5BD6CFC-D4E9-4EB1-8A7F-96533062D651}" type="pres">
      <dgm:prSet presAssocID="{80B30488-3736-4741-AA85-5C99D486C46D}" presName="compChildNode" presStyleCnt="0"/>
      <dgm:spPr/>
    </dgm:pt>
    <dgm:pt modelId="{52D51C21-E5F7-444A-B279-7F70BEF5EE62}" type="pres">
      <dgm:prSet presAssocID="{80B30488-3736-4741-AA85-5C99D486C46D}" presName="theInnerList" presStyleCnt="0"/>
      <dgm:spPr/>
    </dgm:pt>
    <dgm:pt modelId="{15BED696-B26E-4DB2-83A6-E9FFC54946ED}" type="pres">
      <dgm:prSet presAssocID="{0BFD3CAD-2B45-4239-B560-492603D224F6}" presName="childNode" presStyleLbl="node1" presStyleIdx="1" presStyleCnt="11" custScaleY="10164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D5EF883-C63A-4770-A018-8232AC6C20A9}" type="pres">
      <dgm:prSet presAssocID="{0BFD3CAD-2B45-4239-B560-492603D224F6}" presName="aSpace2" presStyleCnt="0"/>
      <dgm:spPr/>
    </dgm:pt>
    <dgm:pt modelId="{EFBA79E4-9B1C-4662-B161-8D0459D7A1C2}" type="pres">
      <dgm:prSet presAssocID="{43E52D50-4615-466E-9F83-23E03C101D42}" presName="childNode" presStyleLbl="node1" presStyleIdx="2" presStyleCnt="11" custScaleY="23445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3C2B7C5-4443-446D-9793-FB6F69F5ECFF}" type="pres">
      <dgm:prSet presAssocID="{43E52D50-4615-466E-9F83-23E03C101D42}" presName="aSpace2" presStyleCnt="0"/>
      <dgm:spPr/>
    </dgm:pt>
    <dgm:pt modelId="{F218C270-7D1F-422B-AE1D-B5D74D54FB5A}" type="pres">
      <dgm:prSet presAssocID="{27EAA606-F689-4ADD-A650-3FC5D7DCB381}" presName="childNode" presStyleLbl="node1" presStyleIdx="3" presStyleCnt="11" custScaleY="13773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4006B88-FD5C-4C8A-A5FD-166C25B6CE6B}" type="pres">
      <dgm:prSet presAssocID="{80B30488-3736-4741-AA85-5C99D486C46D}" presName="aSpace" presStyleCnt="0"/>
      <dgm:spPr/>
    </dgm:pt>
    <dgm:pt modelId="{AEA81550-F309-41B8-A7E2-70949B14B816}" type="pres">
      <dgm:prSet presAssocID="{3A2E125C-15C7-47C4-966A-45DFEF2AADAE}" presName="compNode" presStyleCnt="0"/>
      <dgm:spPr/>
    </dgm:pt>
    <dgm:pt modelId="{D81E5CE3-8D1C-485E-98C2-E65FAC7E0B65}" type="pres">
      <dgm:prSet presAssocID="{3A2E125C-15C7-47C4-966A-45DFEF2AADAE}" presName="aNode" presStyleLbl="bgShp" presStyleIdx="2" presStyleCnt="4" custScaleX="73128"/>
      <dgm:spPr/>
      <dgm:t>
        <a:bodyPr/>
        <a:lstStyle/>
        <a:p>
          <a:endParaRPr lang="fr-FR"/>
        </a:p>
      </dgm:t>
    </dgm:pt>
    <dgm:pt modelId="{6405D815-45F8-410B-A595-27E3F1F5F143}" type="pres">
      <dgm:prSet presAssocID="{3A2E125C-15C7-47C4-966A-45DFEF2AADAE}" presName="textNode" presStyleLbl="bgShp" presStyleIdx="2" presStyleCnt="4"/>
      <dgm:spPr/>
      <dgm:t>
        <a:bodyPr/>
        <a:lstStyle/>
        <a:p>
          <a:endParaRPr lang="fr-FR"/>
        </a:p>
      </dgm:t>
    </dgm:pt>
    <dgm:pt modelId="{AD039BC6-BE66-4666-9F14-1AD9A7568572}" type="pres">
      <dgm:prSet presAssocID="{3A2E125C-15C7-47C4-966A-45DFEF2AADAE}" presName="compChildNode" presStyleCnt="0"/>
      <dgm:spPr/>
    </dgm:pt>
    <dgm:pt modelId="{A904137F-9C0B-4A8D-B922-67EFB574F93E}" type="pres">
      <dgm:prSet presAssocID="{3A2E125C-15C7-47C4-966A-45DFEF2AADAE}" presName="theInnerList" presStyleCnt="0"/>
      <dgm:spPr/>
    </dgm:pt>
    <dgm:pt modelId="{83CC9481-994C-4308-BC53-775C2538C965}" type="pres">
      <dgm:prSet presAssocID="{70E0195F-15BE-411E-8979-D4599CC86BC9}" presName="childNode" presStyleLbl="node1" presStyleIdx="4" presStyleCnt="11" custScaleY="12961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5ABE1CE-5E99-42A9-81AB-B099756B676B}" type="pres">
      <dgm:prSet presAssocID="{70E0195F-15BE-411E-8979-D4599CC86BC9}" presName="aSpace2" presStyleCnt="0"/>
      <dgm:spPr/>
    </dgm:pt>
    <dgm:pt modelId="{9551B0BB-8C32-479B-A317-11EB8B1EB59F}" type="pres">
      <dgm:prSet presAssocID="{EED6A560-8B5B-4C6F-A53F-399937B8CCF8}" presName="childNode" presStyleLbl="node1" presStyleIdx="5" presStyleCnt="1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1AA37A3-595D-43D4-B8B5-F38D325E1DC8}" type="pres">
      <dgm:prSet presAssocID="{EED6A560-8B5B-4C6F-A53F-399937B8CCF8}" presName="aSpace2" presStyleCnt="0"/>
      <dgm:spPr/>
    </dgm:pt>
    <dgm:pt modelId="{18E8D8AC-E21B-487C-843C-B593A62C4E1E}" type="pres">
      <dgm:prSet presAssocID="{8013030D-3098-4B00-A932-56B943FC3371}" presName="childNode" presStyleLbl="node1" presStyleIdx="6" presStyleCnt="11" custScaleY="13940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3FAC070-EC2F-48B5-A7F8-E2B3E8C91B9F}" type="pres">
      <dgm:prSet presAssocID="{3A2E125C-15C7-47C4-966A-45DFEF2AADAE}" presName="aSpace" presStyleCnt="0"/>
      <dgm:spPr/>
    </dgm:pt>
    <dgm:pt modelId="{89B8F27F-9C6D-4DEC-AB7F-58A7AE6813D2}" type="pres">
      <dgm:prSet presAssocID="{6C68CC00-7AE1-4A3E-94C9-AF4C84FEDE3B}" presName="compNode" presStyleCnt="0"/>
      <dgm:spPr/>
    </dgm:pt>
    <dgm:pt modelId="{AAC90D60-EB7B-429F-A5C3-FD9AEF71C812}" type="pres">
      <dgm:prSet presAssocID="{6C68CC00-7AE1-4A3E-94C9-AF4C84FEDE3B}" presName="aNode" presStyleLbl="bgShp" presStyleIdx="3" presStyleCnt="4" custScaleX="125018"/>
      <dgm:spPr/>
      <dgm:t>
        <a:bodyPr/>
        <a:lstStyle/>
        <a:p>
          <a:endParaRPr lang="fr-FR"/>
        </a:p>
      </dgm:t>
    </dgm:pt>
    <dgm:pt modelId="{AC65A121-9CAB-4749-B94D-03B0B2A1761D}" type="pres">
      <dgm:prSet presAssocID="{6C68CC00-7AE1-4A3E-94C9-AF4C84FEDE3B}" presName="textNode" presStyleLbl="bgShp" presStyleIdx="3" presStyleCnt="4"/>
      <dgm:spPr/>
      <dgm:t>
        <a:bodyPr/>
        <a:lstStyle/>
        <a:p>
          <a:endParaRPr lang="fr-FR"/>
        </a:p>
      </dgm:t>
    </dgm:pt>
    <dgm:pt modelId="{5D32FEC5-FC96-42D3-AA62-1EA4BE2B532E}" type="pres">
      <dgm:prSet presAssocID="{6C68CC00-7AE1-4A3E-94C9-AF4C84FEDE3B}" presName="compChildNode" presStyleCnt="0"/>
      <dgm:spPr/>
    </dgm:pt>
    <dgm:pt modelId="{67818E76-FBBD-487A-A82E-4A7D14B3CC36}" type="pres">
      <dgm:prSet presAssocID="{6C68CC00-7AE1-4A3E-94C9-AF4C84FEDE3B}" presName="theInnerList" presStyleCnt="0"/>
      <dgm:spPr/>
    </dgm:pt>
    <dgm:pt modelId="{704FCB0E-B698-4AA4-A177-9716B135A04D}" type="pres">
      <dgm:prSet presAssocID="{B62FEC2A-5E5B-421F-A2B2-D8D29742C362}" presName="childNode" presStyleLbl="node1" presStyleIdx="7" presStyleCnt="11" custScaleX="138649" custScaleY="7545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0D5D894-1FDE-4156-8301-33054B5FA5E4}" type="pres">
      <dgm:prSet presAssocID="{B62FEC2A-5E5B-421F-A2B2-D8D29742C362}" presName="aSpace2" presStyleCnt="0"/>
      <dgm:spPr/>
    </dgm:pt>
    <dgm:pt modelId="{B1441845-9A54-49E4-8AD5-A0554ED96384}" type="pres">
      <dgm:prSet presAssocID="{2CB30FCA-1445-46CB-9C59-79225656B9B7}" presName="childNode" presStyleLbl="node1" presStyleIdx="8" presStyleCnt="11" custScaleX="140549" custScaleY="6321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F8DA237-BE5C-4EBB-AD63-C3C88A76626E}" type="pres">
      <dgm:prSet presAssocID="{2CB30FCA-1445-46CB-9C59-79225656B9B7}" presName="aSpace2" presStyleCnt="0"/>
      <dgm:spPr/>
    </dgm:pt>
    <dgm:pt modelId="{50BCEA45-8532-4B4E-94FC-9E30D145BF5B}" type="pres">
      <dgm:prSet presAssocID="{DEFC36CF-4349-4553-ABB1-764E684676DE}" presName="childNode" presStyleLbl="node1" presStyleIdx="9" presStyleCnt="11" custScaleX="142448" custScaleY="20016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DA55637-6F18-426E-96D5-3CBE5BFAF308}" type="pres">
      <dgm:prSet presAssocID="{DEFC36CF-4349-4553-ABB1-764E684676DE}" presName="aSpace2" presStyleCnt="0"/>
      <dgm:spPr/>
    </dgm:pt>
    <dgm:pt modelId="{DA8383D4-C305-4CE1-905C-82B9492E68A5}" type="pres">
      <dgm:prSet presAssocID="{2084441F-A3BA-4875-9237-88BF57B86F90}" presName="childNode" presStyleLbl="node1" presStyleIdx="10" presStyleCnt="11" custScaleX="144348" custScaleY="16774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1F63BF7D-4B6A-4DEF-A214-AB0C034ACD4E}" srcId="{3A2E125C-15C7-47C4-966A-45DFEF2AADAE}" destId="{8013030D-3098-4B00-A932-56B943FC3371}" srcOrd="2" destOrd="0" parTransId="{1823F8C8-D01C-43F6-9AFA-DAC53C5541F4}" sibTransId="{19B78972-609A-4D59-8FA5-0A398440F889}"/>
    <dgm:cxn modelId="{D19D2C35-45DF-4152-A5CC-4BB0B91BEDB9}" type="presOf" srcId="{B62FEC2A-5E5B-421F-A2B2-D8D29742C362}" destId="{704FCB0E-B698-4AA4-A177-9716B135A04D}" srcOrd="0" destOrd="0" presId="urn:microsoft.com/office/officeart/2005/8/layout/lProcess2"/>
    <dgm:cxn modelId="{0193E021-8B47-42B5-A10B-6D714C2B7F07}" type="presOf" srcId="{80B30488-3736-4741-AA85-5C99D486C46D}" destId="{E68A970E-16D1-4835-A710-8732CBD22D64}" srcOrd="0" destOrd="0" presId="urn:microsoft.com/office/officeart/2005/8/layout/lProcess2"/>
    <dgm:cxn modelId="{25A55950-9530-4234-9C08-9799212CEB80}" type="presOf" srcId="{2084441F-A3BA-4875-9237-88BF57B86F90}" destId="{DA8383D4-C305-4CE1-905C-82B9492E68A5}" srcOrd="0" destOrd="0" presId="urn:microsoft.com/office/officeart/2005/8/layout/lProcess2"/>
    <dgm:cxn modelId="{DF66440E-49B5-40FC-AFA2-E6FBEA96E6AA}" srcId="{F6099923-CCE9-445C-83D5-1CB5E3CCA670}" destId="{075AD9B1-0886-48F6-A0B9-BC5C1F5BD9A1}" srcOrd="0" destOrd="0" parTransId="{0D61DAA1-A82E-4C08-8612-07DB217C5590}" sibTransId="{22B3D913-F364-4C05-8F8A-4D99955C2398}"/>
    <dgm:cxn modelId="{26A17379-F25E-4CC8-9520-E1287F70F2DD}" srcId="{6C68CC00-7AE1-4A3E-94C9-AF4C84FEDE3B}" destId="{DEFC36CF-4349-4553-ABB1-764E684676DE}" srcOrd="2" destOrd="0" parTransId="{78981547-D41D-4E98-A185-4F3AA6E49FB0}" sibTransId="{0B8F0541-BF0D-4565-A34D-E2E182895704}"/>
    <dgm:cxn modelId="{F38250AF-1743-4EE8-86A9-FE0CC434E1E1}" type="presOf" srcId="{DEFC36CF-4349-4553-ABB1-764E684676DE}" destId="{50BCEA45-8532-4B4E-94FC-9E30D145BF5B}" srcOrd="0" destOrd="0" presId="urn:microsoft.com/office/officeart/2005/8/layout/lProcess2"/>
    <dgm:cxn modelId="{A886D955-F5CF-4D5F-BA40-1D4908117647}" type="presOf" srcId="{F6099923-CCE9-445C-83D5-1CB5E3CCA670}" destId="{1E3F3960-C776-4326-8F94-25C8DDF30691}" srcOrd="0" destOrd="0" presId="urn:microsoft.com/office/officeart/2005/8/layout/lProcess2"/>
    <dgm:cxn modelId="{8BBC20E9-8E7A-4864-A550-390FB2A07DEC}" srcId="{75D4D448-B1B2-4E5E-B515-835E55336464}" destId="{3A2E125C-15C7-47C4-966A-45DFEF2AADAE}" srcOrd="2" destOrd="0" parTransId="{6827588D-1C35-4459-B3D7-72F4E2EC1A87}" sibTransId="{C14BA851-4FFF-46BD-B4D6-C9FC06AD9158}"/>
    <dgm:cxn modelId="{C0F5C927-5177-43E9-9DFE-49C8E2D8A75F}" srcId="{80B30488-3736-4741-AA85-5C99D486C46D}" destId="{43E52D50-4615-466E-9F83-23E03C101D42}" srcOrd="1" destOrd="0" parTransId="{5A13530E-88A2-4B22-8D17-DD12D9A08875}" sibTransId="{B3B72664-79FE-4E90-A729-04B1BB76DC6F}"/>
    <dgm:cxn modelId="{EF5F9168-7004-4D0C-A766-CA0A779634B1}" srcId="{75D4D448-B1B2-4E5E-B515-835E55336464}" destId="{80B30488-3736-4741-AA85-5C99D486C46D}" srcOrd="1" destOrd="0" parTransId="{41E6FF37-8AB2-4D15-8FC7-E33403A9E4E4}" sibTransId="{FA1FD238-8380-4982-A846-F46C0A867AE4}"/>
    <dgm:cxn modelId="{4F0DCF21-4D7B-41B3-BA2C-148E2ADF581F}" type="presOf" srcId="{8013030D-3098-4B00-A932-56B943FC3371}" destId="{18E8D8AC-E21B-487C-843C-B593A62C4E1E}" srcOrd="0" destOrd="0" presId="urn:microsoft.com/office/officeart/2005/8/layout/lProcess2"/>
    <dgm:cxn modelId="{0126DD52-CDCB-4FF8-A5D6-977D28D8F21D}" srcId="{75D4D448-B1B2-4E5E-B515-835E55336464}" destId="{6C68CC00-7AE1-4A3E-94C9-AF4C84FEDE3B}" srcOrd="3" destOrd="0" parTransId="{6F48D8B5-B125-4327-B68D-02ABEB2279BB}" sibTransId="{3C9EC5C6-8FAB-4CA2-84D6-9462F1CD202A}"/>
    <dgm:cxn modelId="{F10FA158-E9E2-4409-AA1A-354F35F3D6D6}" type="presOf" srcId="{0BFD3CAD-2B45-4239-B560-492603D224F6}" destId="{15BED696-B26E-4DB2-83A6-E9FFC54946ED}" srcOrd="0" destOrd="0" presId="urn:microsoft.com/office/officeart/2005/8/layout/lProcess2"/>
    <dgm:cxn modelId="{BAD4C251-F108-4882-8B56-D41CFFA933BA}" type="presOf" srcId="{70E0195F-15BE-411E-8979-D4599CC86BC9}" destId="{83CC9481-994C-4308-BC53-775C2538C965}" srcOrd="0" destOrd="0" presId="urn:microsoft.com/office/officeart/2005/8/layout/lProcess2"/>
    <dgm:cxn modelId="{21919A01-C5A0-4697-886E-2967436DD767}" type="presOf" srcId="{F6099923-CCE9-445C-83D5-1CB5E3CCA670}" destId="{8A01606F-3F0C-480C-A931-AD44480F8E28}" srcOrd="1" destOrd="0" presId="urn:microsoft.com/office/officeart/2005/8/layout/lProcess2"/>
    <dgm:cxn modelId="{9371442F-5B02-48E6-BD81-02080A80F04F}" type="presOf" srcId="{80B30488-3736-4741-AA85-5C99D486C46D}" destId="{D42F4313-5A1F-4AA9-9B21-327F9E726C10}" srcOrd="1" destOrd="0" presId="urn:microsoft.com/office/officeart/2005/8/layout/lProcess2"/>
    <dgm:cxn modelId="{2D00E008-BC22-4AA6-8A3E-42CCE0209A95}" srcId="{3A2E125C-15C7-47C4-966A-45DFEF2AADAE}" destId="{70E0195F-15BE-411E-8979-D4599CC86BC9}" srcOrd="0" destOrd="0" parTransId="{F7441696-84AA-4748-A737-0B869A8DE6B5}" sibTransId="{9D127805-AFBD-46B3-B7DC-83747A360690}"/>
    <dgm:cxn modelId="{8222655F-98A8-42B4-A65E-5DE250BAD9C2}" type="presOf" srcId="{075AD9B1-0886-48F6-A0B9-BC5C1F5BD9A1}" destId="{2350E5E4-1529-4C45-8E3E-037D27911F10}" srcOrd="0" destOrd="0" presId="urn:microsoft.com/office/officeart/2005/8/layout/lProcess2"/>
    <dgm:cxn modelId="{6979887C-E3AF-4F9B-831A-443D1843294E}" type="presOf" srcId="{75D4D448-B1B2-4E5E-B515-835E55336464}" destId="{C161B587-9910-478D-A752-CC5755FF5A80}" srcOrd="0" destOrd="0" presId="urn:microsoft.com/office/officeart/2005/8/layout/lProcess2"/>
    <dgm:cxn modelId="{D5D2E280-03E0-4BFC-9A11-4CA13FEF5415}" type="presOf" srcId="{EED6A560-8B5B-4C6F-A53F-399937B8CCF8}" destId="{9551B0BB-8C32-479B-A317-11EB8B1EB59F}" srcOrd="0" destOrd="0" presId="urn:microsoft.com/office/officeart/2005/8/layout/lProcess2"/>
    <dgm:cxn modelId="{139425FB-3D77-47EE-9203-041DF711E4A0}" type="presOf" srcId="{6C68CC00-7AE1-4A3E-94C9-AF4C84FEDE3B}" destId="{AC65A121-9CAB-4749-B94D-03B0B2A1761D}" srcOrd="1" destOrd="0" presId="urn:microsoft.com/office/officeart/2005/8/layout/lProcess2"/>
    <dgm:cxn modelId="{74BB1557-8934-40CE-9BB2-F494B2A1073E}" type="presOf" srcId="{27EAA606-F689-4ADD-A650-3FC5D7DCB381}" destId="{F218C270-7D1F-422B-AE1D-B5D74D54FB5A}" srcOrd="0" destOrd="0" presId="urn:microsoft.com/office/officeart/2005/8/layout/lProcess2"/>
    <dgm:cxn modelId="{9C486CE2-AF49-44C7-B233-23E4F61F0D97}" type="presOf" srcId="{3A2E125C-15C7-47C4-966A-45DFEF2AADAE}" destId="{6405D815-45F8-410B-A595-27E3F1F5F143}" srcOrd="1" destOrd="0" presId="urn:microsoft.com/office/officeart/2005/8/layout/lProcess2"/>
    <dgm:cxn modelId="{6CD763CE-CE09-42A6-ACA0-EBB02F8DB84D}" srcId="{80B30488-3736-4741-AA85-5C99D486C46D}" destId="{27EAA606-F689-4ADD-A650-3FC5D7DCB381}" srcOrd="2" destOrd="0" parTransId="{0EF0936D-EC86-495C-8937-5C452B456093}" sibTransId="{647FC822-7CFA-4408-95E4-9B5B5CAFFBA9}"/>
    <dgm:cxn modelId="{A20130BC-4F72-41E4-B137-D678D71AFD42}" type="presOf" srcId="{6C68CC00-7AE1-4A3E-94C9-AF4C84FEDE3B}" destId="{AAC90D60-EB7B-429F-A5C3-FD9AEF71C812}" srcOrd="0" destOrd="0" presId="urn:microsoft.com/office/officeart/2005/8/layout/lProcess2"/>
    <dgm:cxn modelId="{9D7EE0D7-F4A5-44ED-AA5C-505034966E65}" type="presOf" srcId="{2CB30FCA-1445-46CB-9C59-79225656B9B7}" destId="{B1441845-9A54-49E4-8AD5-A0554ED96384}" srcOrd="0" destOrd="0" presId="urn:microsoft.com/office/officeart/2005/8/layout/lProcess2"/>
    <dgm:cxn modelId="{35232319-5CA3-47BB-86EC-A8B866A4C812}" type="presOf" srcId="{3A2E125C-15C7-47C4-966A-45DFEF2AADAE}" destId="{D81E5CE3-8D1C-485E-98C2-E65FAC7E0B65}" srcOrd="0" destOrd="0" presId="urn:microsoft.com/office/officeart/2005/8/layout/lProcess2"/>
    <dgm:cxn modelId="{8355FED0-348F-4F96-8BA2-55A752E94F24}" srcId="{6C68CC00-7AE1-4A3E-94C9-AF4C84FEDE3B}" destId="{2084441F-A3BA-4875-9237-88BF57B86F90}" srcOrd="3" destOrd="0" parTransId="{3D9DE1EB-CCDF-4992-A36A-4F212B654339}" sibTransId="{234FFD92-D5B6-4395-AEEB-448FA361427B}"/>
    <dgm:cxn modelId="{2D18A423-64DC-4E74-A129-8310C937BAE1}" srcId="{80B30488-3736-4741-AA85-5C99D486C46D}" destId="{0BFD3CAD-2B45-4239-B560-492603D224F6}" srcOrd="0" destOrd="0" parTransId="{3FDE0FE7-3080-436F-84F7-1C03F53C316D}" sibTransId="{325F7FB2-929F-474E-AF6F-5DC30A5D232A}"/>
    <dgm:cxn modelId="{DDCDF872-8B87-4564-9982-E153AED9EE29}" srcId="{6C68CC00-7AE1-4A3E-94C9-AF4C84FEDE3B}" destId="{B62FEC2A-5E5B-421F-A2B2-D8D29742C362}" srcOrd="0" destOrd="0" parTransId="{963B6C45-F85E-4577-9E9B-E5250FE210C5}" sibTransId="{682C39AE-86EA-4018-8F55-9A3C66DCD08E}"/>
    <dgm:cxn modelId="{5BE2CC3F-1550-468F-A21A-5401AACC5EC1}" srcId="{75D4D448-B1B2-4E5E-B515-835E55336464}" destId="{F6099923-CCE9-445C-83D5-1CB5E3CCA670}" srcOrd="0" destOrd="0" parTransId="{84DAC958-A691-4924-A7D4-6F855099D82C}" sibTransId="{D3948754-FBF1-4013-86A4-5B4D92E58D86}"/>
    <dgm:cxn modelId="{FC1019BA-B526-4D23-B9ED-54E1D98937CD}" type="presOf" srcId="{43E52D50-4615-466E-9F83-23E03C101D42}" destId="{EFBA79E4-9B1C-4662-B161-8D0459D7A1C2}" srcOrd="0" destOrd="0" presId="urn:microsoft.com/office/officeart/2005/8/layout/lProcess2"/>
    <dgm:cxn modelId="{9C7E4108-3853-4D57-BFC2-3F2C0B5A1EF4}" srcId="{6C68CC00-7AE1-4A3E-94C9-AF4C84FEDE3B}" destId="{2CB30FCA-1445-46CB-9C59-79225656B9B7}" srcOrd="1" destOrd="0" parTransId="{A4165D7C-C041-4149-851C-655F4221F8C0}" sibTransId="{15CAB51E-2606-41DF-BE93-ED7B416F932E}"/>
    <dgm:cxn modelId="{00D7B8F3-6DA3-4386-BD7D-A62465F7528B}" srcId="{3A2E125C-15C7-47C4-966A-45DFEF2AADAE}" destId="{EED6A560-8B5B-4C6F-A53F-399937B8CCF8}" srcOrd="1" destOrd="0" parTransId="{027805D1-0D1C-46E4-B4F3-BE283C6C183E}" sibTransId="{CAB8B28D-4BC0-402A-9013-AA422EFDA011}"/>
    <dgm:cxn modelId="{D74BAB84-8416-4DF3-BECD-4C83DD04FA2D}" type="presParOf" srcId="{C161B587-9910-478D-A752-CC5755FF5A80}" destId="{171FCEB9-6BF4-432C-A4B4-6994A8D9A12C}" srcOrd="0" destOrd="0" presId="urn:microsoft.com/office/officeart/2005/8/layout/lProcess2"/>
    <dgm:cxn modelId="{40C4AD48-4F54-469E-AF15-627B7BA12C00}" type="presParOf" srcId="{171FCEB9-6BF4-432C-A4B4-6994A8D9A12C}" destId="{1E3F3960-C776-4326-8F94-25C8DDF30691}" srcOrd="0" destOrd="0" presId="urn:microsoft.com/office/officeart/2005/8/layout/lProcess2"/>
    <dgm:cxn modelId="{5FDAF05B-D704-45AC-9420-C955E4D5010E}" type="presParOf" srcId="{171FCEB9-6BF4-432C-A4B4-6994A8D9A12C}" destId="{8A01606F-3F0C-480C-A931-AD44480F8E28}" srcOrd="1" destOrd="0" presId="urn:microsoft.com/office/officeart/2005/8/layout/lProcess2"/>
    <dgm:cxn modelId="{0AA45E7D-CCB6-4CE9-B022-7DC08EC99F0B}" type="presParOf" srcId="{171FCEB9-6BF4-432C-A4B4-6994A8D9A12C}" destId="{3ED4696F-8975-44F0-BBF7-996600EBE155}" srcOrd="2" destOrd="0" presId="urn:microsoft.com/office/officeart/2005/8/layout/lProcess2"/>
    <dgm:cxn modelId="{F8B2BDD6-FA7D-4BF0-9105-15A9909D2AF9}" type="presParOf" srcId="{3ED4696F-8975-44F0-BBF7-996600EBE155}" destId="{00C1593E-5719-4714-8CE1-40E8910BE1A4}" srcOrd="0" destOrd="0" presId="urn:microsoft.com/office/officeart/2005/8/layout/lProcess2"/>
    <dgm:cxn modelId="{112B7C1B-C76E-4524-B18E-F31E92ACB150}" type="presParOf" srcId="{00C1593E-5719-4714-8CE1-40E8910BE1A4}" destId="{2350E5E4-1529-4C45-8E3E-037D27911F10}" srcOrd="0" destOrd="0" presId="urn:microsoft.com/office/officeart/2005/8/layout/lProcess2"/>
    <dgm:cxn modelId="{9A829A09-C43F-4124-B47A-677EAB94CCF7}" type="presParOf" srcId="{C161B587-9910-478D-A752-CC5755FF5A80}" destId="{4757C132-4428-49A2-97BF-F1372625463D}" srcOrd="1" destOrd="0" presId="urn:microsoft.com/office/officeart/2005/8/layout/lProcess2"/>
    <dgm:cxn modelId="{3DE8E96C-4E82-4660-A289-BB22BB470577}" type="presParOf" srcId="{C161B587-9910-478D-A752-CC5755FF5A80}" destId="{B010A98D-177E-438A-868C-A1EA9202762E}" srcOrd="2" destOrd="0" presId="urn:microsoft.com/office/officeart/2005/8/layout/lProcess2"/>
    <dgm:cxn modelId="{9B08DF54-DA1C-4BF9-B049-058FE573B951}" type="presParOf" srcId="{B010A98D-177E-438A-868C-A1EA9202762E}" destId="{E68A970E-16D1-4835-A710-8732CBD22D64}" srcOrd="0" destOrd="0" presId="urn:microsoft.com/office/officeart/2005/8/layout/lProcess2"/>
    <dgm:cxn modelId="{1B370D75-2A4F-46F8-B671-A34D98A9CC0F}" type="presParOf" srcId="{B010A98D-177E-438A-868C-A1EA9202762E}" destId="{D42F4313-5A1F-4AA9-9B21-327F9E726C10}" srcOrd="1" destOrd="0" presId="urn:microsoft.com/office/officeart/2005/8/layout/lProcess2"/>
    <dgm:cxn modelId="{02EF738C-A5F4-447F-BAC4-F8B6F7706A90}" type="presParOf" srcId="{B010A98D-177E-438A-868C-A1EA9202762E}" destId="{E5BD6CFC-D4E9-4EB1-8A7F-96533062D651}" srcOrd="2" destOrd="0" presId="urn:microsoft.com/office/officeart/2005/8/layout/lProcess2"/>
    <dgm:cxn modelId="{5FBB7B9A-6E5C-45CB-8D55-345BA85A3AAD}" type="presParOf" srcId="{E5BD6CFC-D4E9-4EB1-8A7F-96533062D651}" destId="{52D51C21-E5F7-444A-B279-7F70BEF5EE62}" srcOrd="0" destOrd="0" presId="urn:microsoft.com/office/officeart/2005/8/layout/lProcess2"/>
    <dgm:cxn modelId="{40CFD9EB-F9D4-4498-BFB3-3CA9E5EE5860}" type="presParOf" srcId="{52D51C21-E5F7-444A-B279-7F70BEF5EE62}" destId="{15BED696-B26E-4DB2-83A6-E9FFC54946ED}" srcOrd="0" destOrd="0" presId="urn:microsoft.com/office/officeart/2005/8/layout/lProcess2"/>
    <dgm:cxn modelId="{A57844BF-DD5F-4D1E-9A15-97DCE25F1E45}" type="presParOf" srcId="{52D51C21-E5F7-444A-B279-7F70BEF5EE62}" destId="{9D5EF883-C63A-4770-A018-8232AC6C20A9}" srcOrd="1" destOrd="0" presId="urn:microsoft.com/office/officeart/2005/8/layout/lProcess2"/>
    <dgm:cxn modelId="{EB5754B1-FE09-4073-A0FC-C17B18FC839D}" type="presParOf" srcId="{52D51C21-E5F7-444A-B279-7F70BEF5EE62}" destId="{EFBA79E4-9B1C-4662-B161-8D0459D7A1C2}" srcOrd="2" destOrd="0" presId="urn:microsoft.com/office/officeart/2005/8/layout/lProcess2"/>
    <dgm:cxn modelId="{89BE4E52-569A-4E03-9A61-81D3F336E480}" type="presParOf" srcId="{52D51C21-E5F7-444A-B279-7F70BEF5EE62}" destId="{63C2B7C5-4443-446D-9793-FB6F69F5ECFF}" srcOrd="3" destOrd="0" presId="urn:microsoft.com/office/officeart/2005/8/layout/lProcess2"/>
    <dgm:cxn modelId="{369CE4D9-F2DA-417B-B1ED-20881038B8BB}" type="presParOf" srcId="{52D51C21-E5F7-444A-B279-7F70BEF5EE62}" destId="{F218C270-7D1F-422B-AE1D-B5D74D54FB5A}" srcOrd="4" destOrd="0" presId="urn:microsoft.com/office/officeart/2005/8/layout/lProcess2"/>
    <dgm:cxn modelId="{A748F53A-075D-4DEA-8C65-74047D405A0E}" type="presParOf" srcId="{C161B587-9910-478D-A752-CC5755FF5A80}" destId="{E4006B88-FD5C-4C8A-A5FD-166C25B6CE6B}" srcOrd="3" destOrd="0" presId="urn:microsoft.com/office/officeart/2005/8/layout/lProcess2"/>
    <dgm:cxn modelId="{F8D80AEF-B6DA-42B3-B92B-DF90D5F4286D}" type="presParOf" srcId="{C161B587-9910-478D-A752-CC5755FF5A80}" destId="{AEA81550-F309-41B8-A7E2-70949B14B816}" srcOrd="4" destOrd="0" presId="urn:microsoft.com/office/officeart/2005/8/layout/lProcess2"/>
    <dgm:cxn modelId="{DFB4190D-FA33-4074-809A-322A1FA68EE1}" type="presParOf" srcId="{AEA81550-F309-41B8-A7E2-70949B14B816}" destId="{D81E5CE3-8D1C-485E-98C2-E65FAC7E0B65}" srcOrd="0" destOrd="0" presId="urn:microsoft.com/office/officeart/2005/8/layout/lProcess2"/>
    <dgm:cxn modelId="{EF03784A-FECD-4A52-AB77-571242F3B6FA}" type="presParOf" srcId="{AEA81550-F309-41B8-A7E2-70949B14B816}" destId="{6405D815-45F8-410B-A595-27E3F1F5F143}" srcOrd="1" destOrd="0" presId="urn:microsoft.com/office/officeart/2005/8/layout/lProcess2"/>
    <dgm:cxn modelId="{05FA9415-2E94-4197-B005-240402F34B30}" type="presParOf" srcId="{AEA81550-F309-41B8-A7E2-70949B14B816}" destId="{AD039BC6-BE66-4666-9F14-1AD9A7568572}" srcOrd="2" destOrd="0" presId="urn:microsoft.com/office/officeart/2005/8/layout/lProcess2"/>
    <dgm:cxn modelId="{CDD39644-37CC-449E-9EFD-E729A0D32C20}" type="presParOf" srcId="{AD039BC6-BE66-4666-9F14-1AD9A7568572}" destId="{A904137F-9C0B-4A8D-B922-67EFB574F93E}" srcOrd="0" destOrd="0" presId="urn:microsoft.com/office/officeart/2005/8/layout/lProcess2"/>
    <dgm:cxn modelId="{F887B68F-BDBB-4C23-B691-DF3B9B3AC918}" type="presParOf" srcId="{A904137F-9C0B-4A8D-B922-67EFB574F93E}" destId="{83CC9481-994C-4308-BC53-775C2538C965}" srcOrd="0" destOrd="0" presId="urn:microsoft.com/office/officeart/2005/8/layout/lProcess2"/>
    <dgm:cxn modelId="{1C4694A9-1787-4F45-B371-516E837600AA}" type="presParOf" srcId="{A904137F-9C0B-4A8D-B922-67EFB574F93E}" destId="{F5ABE1CE-5E99-42A9-81AB-B099756B676B}" srcOrd="1" destOrd="0" presId="urn:microsoft.com/office/officeart/2005/8/layout/lProcess2"/>
    <dgm:cxn modelId="{7C258F91-37DD-4B7C-BB54-B2B0789865C7}" type="presParOf" srcId="{A904137F-9C0B-4A8D-B922-67EFB574F93E}" destId="{9551B0BB-8C32-479B-A317-11EB8B1EB59F}" srcOrd="2" destOrd="0" presId="urn:microsoft.com/office/officeart/2005/8/layout/lProcess2"/>
    <dgm:cxn modelId="{5C0C4E55-1C07-4841-B965-72D2E9F61B0A}" type="presParOf" srcId="{A904137F-9C0B-4A8D-B922-67EFB574F93E}" destId="{01AA37A3-595D-43D4-B8B5-F38D325E1DC8}" srcOrd="3" destOrd="0" presId="urn:microsoft.com/office/officeart/2005/8/layout/lProcess2"/>
    <dgm:cxn modelId="{75F5BDED-5348-4844-BF05-306623F01EF1}" type="presParOf" srcId="{A904137F-9C0B-4A8D-B922-67EFB574F93E}" destId="{18E8D8AC-E21B-487C-843C-B593A62C4E1E}" srcOrd="4" destOrd="0" presId="urn:microsoft.com/office/officeart/2005/8/layout/lProcess2"/>
    <dgm:cxn modelId="{CB33FBFB-1B3B-4CAD-9939-717053A83DE4}" type="presParOf" srcId="{C161B587-9910-478D-A752-CC5755FF5A80}" destId="{63FAC070-EC2F-48B5-A7F8-E2B3E8C91B9F}" srcOrd="5" destOrd="0" presId="urn:microsoft.com/office/officeart/2005/8/layout/lProcess2"/>
    <dgm:cxn modelId="{CB2EFF11-B552-4D34-B981-ACBCD251A070}" type="presParOf" srcId="{C161B587-9910-478D-A752-CC5755FF5A80}" destId="{89B8F27F-9C6D-4DEC-AB7F-58A7AE6813D2}" srcOrd="6" destOrd="0" presId="urn:microsoft.com/office/officeart/2005/8/layout/lProcess2"/>
    <dgm:cxn modelId="{D4B74A72-9E30-4054-8CC9-68960CE9662C}" type="presParOf" srcId="{89B8F27F-9C6D-4DEC-AB7F-58A7AE6813D2}" destId="{AAC90D60-EB7B-429F-A5C3-FD9AEF71C812}" srcOrd="0" destOrd="0" presId="urn:microsoft.com/office/officeart/2005/8/layout/lProcess2"/>
    <dgm:cxn modelId="{4C8D5D4E-C049-4172-9BE5-0792EFEAE6E4}" type="presParOf" srcId="{89B8F27F-9C6D-4DEC-AB7F-58A7AE6813D2}" destId="{AC65A121-9CAB-4749-B94D-03B0B2A1761D}" srcOrd="1" destOrd="0" presId="urn:microsoft.com/office/officeart/2005/8/layout/lProcess2"/>
    <dgm:cxn modelId="{982A9BBE-CE4E-469C-A7A8-92CBDCD8C1DE}" type="presParOf" srcId="{89B8F27F-9C6D-4DEC-AB7F-58A7AE6813D2}" destId="{5D32FEC5-FC96-42D3-AA62-1EA4BE2B532E}" srcOrd="2" destOrd="0" presId="urn:microsoft.com/office/officeart/2005/8/layout/lProcess2"/>
    <dgm:cxn modelId="{F0B1E077-5FFC-4988-A367-37C75A994F8B}" type="presParOf" srcId="{5D32FEC5-FC96-42D3-AA62-1EA4BE2B532E}" destId="{67818E76-FBBD-487A-A82E-4A7D14B3CC36}" srcOrd="0" destOrd="0" presId="urn:microsoft.com/office/officeart/2005/8/layout/lProcess2"/>
    <dgm:cxn modelId="{EEF5F0A1-9096-4239-8839-FCD4BD8905E3}" type="presParOf" srcId="{67818E76-FBBD-487A-A82E-4A7D14B3CC36}" destId="{704FCB0E-B698-4AA4-A177-9716B135A04D}" srcOrd="0" destOrd="0" presId="urn:microsoft.com/office/officeart/2005/8/layout/lProcess2"/>
    <dgm:cxn modelId="{33E8C605-1E0A-4B09-B714-1FE252B33854}" type="presParOf" srcId="{67818E76-FBBD-487A-A82E-4A7D14B3CC36}" destId="{90D5D894-1FDE-4156-8301-33054B5FA5E4}" srcOrd="1" destOrd="0" presId="urn:microsoft.com/office/officeart/2005/8/layout/lProcess2"/>
    <dgm:cxn modelId="{32E27ADD-5119-488B-98D8-45F33EC373E4}" type="presParOf" srcId="{67818E76-FBBD-487A-A82E-4A7D14B3CC36}" destId="{B1441845-9A54-49E4-8AD5-A0554ED96384}" srcOrd="2" destOrd="0" presId="urn:microsoft.com/office/officeart/2005/8/layout/lProcess2"/>
    <dgm:cxn modelId="{31E1853A-AD85-4583-82FD-E966967B4F11}" type="presParOf" srcId="{67818E76-FBBD-487A-A82E-4A7D14B3CC36}" destId="{AF8DA237-BE5C-4EBB-AD63-C3C88A76626E}" srcOrd="3" destOrd="0" presId="urn:microsoft.com/office/officeart/2005/8/layout/lProcess2"/>
    <dgm:cxn modelId="{B5EA1064-979D-4BBA-BFAC-06A043C7FA96}" type="presParOf" srcId="{67818E76-FBBD-487A-A82E-4A7D14B3CC36}" destId="{50BCEA45-8532-4B4E-94FC-9E30D145BF5B}" srcOrd="4" destOrd="0" presId="urn:microsoft.com/office/officeart/2005/8/layout/lProcess2"/>
    <dgm:cxn modelId="{14F1DF7F-DDA2-4701-9FF4-92F4CD2D82C5}" type="presParOf" srcId="{67818E76-FBBD-487A-A82E-4A7D14B3CC36}" destId="{FDA55637-6F18-426E-96D5-3CBE5BFAF308}" srcOrd="5" destOrd="0" presId="urn:microsoft.com/office/officeart/2005/8/layout/lProcess2"/>
    <dgm:cxn modelId="{7617C704-B53A-4733-A2CF-3C292861D6CE}" type="presParOf" srcId="{67818E76-FBBD-487A-A82E-4A7D14B3CC36}" destId="{DA8383D4-C305-4CE1-905C-82B9492E68A5}" srcOrd="6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84531BE-093A-41AE-8F06-35B4F541F24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B607D534-F198-4087-BEC7-287F9B236D47}">
      <dgm:prSet phldrT="[Texte]"/>
      <dgm:spPr/>
      <dgm:t>
        <a:bodyPr/>
        <a:lstStyle/>
        <a:p>
          <a:r>
            <a:rPr lang="fr-FR" dirty="0" smtClean="0">
              <a:latin typeface="Garamond" panose="02020404030301010803" pitchFamily="18" charset="0"/>
            </a:rPr>
            <a:t>Transmission du formulaire par le candidat principal à son établissement</a:t>
          </a:r>
          <a:endParaRPr lang="fr-FR" dirty="0">
            <a:latin typeface="Garamond" panose="02020404030301010803" pitchFamily="18" charset="0"/>
          </a:endParaRPr>
        </a:p>
      </dgm:t>
    </dgm:pt>
    <dgm:pt modelId="{874E1D70-49C9-47CB-9E5F-D7D56F106E30}" type="parTrans" cxnId="{F6A6E1BE-0E41-4E81-BA73-2841BC3E3791}">
      <dgm:prSet/>
      <dgm:spPr/>
      <dgm:t>
        <a:bodyPr/>
        <a:lstStyle/>
        <a:p>
          <a:endParaRPr lang="fr-FR"/>
        </a:p>
      </dgm:t>
    </dgm:pt>
    <dgm:pt modelId="{5E2854A8-F9F3-4914-ABA2-49A5B30B7418}" type="sibTrans" cxnId="{F6A6E1BE-0E41-4E81-BA73-2841BC3E3791}">
      <dgm:prSet/>
      <dgm:spPr/>
      <dgm:t>
        <a:bodyPr/>
        <a:lstStyle/>
        <a:p>
          <a:endParaRPr lang="fr-FR"/>
        </a:p>
      </dgm:t>
    </dgm:pt>
    <dgm:pt modelId="{826AC8BF-2389-4C02-A387-D18AD79A6DFA}">
      <dgm:prSet phldrT="[Texte]"/>
      <dgm:spPr/>
      <dgm:t>
        <a:bodyPr/>
        <a:lstStyle/>
        <a:p>
          <a:r>
            <a:rPr lang="fr-FR" dirty="0" smtClean="0">
              <a:latin typeface="Garamond" panose="02020404030301010803" pitchFamily="18" charset="0"/>
            </a:rPr>
            <a:t>Transmission du formulaire par l’établissement au FRQS</a:t>
          </a:r>
          <a:endParaRPr lang="fr-FR" dirty="0"/>
        </a:p>
      </dgm:t>
    </dgm:pt>
    <dgm:pt modelId="{24243213-6466-42A5-A812-D96D04A1DF5C}" type="parTrans" cxnId="{1FA63022-14D9-4F10-8ABF-C92316B742A1}">
      <dgm:prSet/>
      <dgm:spPr/>
      <dgm:t>
        <a:bodyPr/>
        <a:lstStyle/>
        <a:p>
          <a:endParaRPr lang="fr-FR"/>
        </a:p>
      </dgm:t>
    </dgm:pt>
    <dgm:pt modelId="{E3761757-52B6-4177-AED1-39CB2F0A413B}" type="sibTrans" cxnId="{1FA63022-14D9-4F10-8ABF-C92316B742A1}">
      <dgm:prSet/>
      <dgm:spPr/>
      <dgm:t>
        <a:bodyPr/>
        <a:lstStyle/>
        <a:p>
          <a:endParaRPr lang="fr-FR"/>
        </a:p>
      </dgm:t>
    </dgm:pt>
    <dgm:pt modelId="{B4FDB144-D967-47FC-8DAE-D87079A1006B}" type="pres">
      <dgm:prSet presAssocID="{084531BE-093A-41AE-8F06-35B4F541F242}" presName="CompostProcess" presStyleCnt="0">
        <dgm:presLayoutVars>
          <dgm:dir/>
          <dgm:resizeHandles val="exact"/>
        </dgm:presLayoutVars>
      </dgm:prSet>
      <dgm:spPr/>
    </dgm:pt>
    <dgm:pt modelId="{4C555379-A790-4DC5-A05C-F298A230787D}" type="pres">
      <dgm:prSet presAssocID="{084531BE-093A-41AE-8F06-35B4F541F242}" presName="arrow" presStyleLbl="bgShp" presStyleIdx="0" presStyleCnt="1"/>
      <dgm:spPr/>
    </dgm:pt>
    <dgm:pt modelId="{7B4D3ED8-0248-4B2D-932E-F6DC2A5EE264}" type="pres">
      <dgm:prSet presAssocID="{084531BE-093A-41AE-8F06-35B4F541F242}" presName="linearProcess" presStyleCnt="0"/>
      <dgm:spPr/>
    </dgm:pt>
    <dgm:pt modelId="{5F5AF113-C1DC-4376-814C-B567BDB2C5CB}" type="pres">
      <dgm:prSet presAssocID="{B607D534-F198-4087-BEC7-287F9B236D47}" presName="textNode" presStyleLbl="node1" presStyleIdx="0" presStyleCnt="2" custScaleY="13617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A1893F5-CCBA-4A4C-A192-814E275D8AF3}" type="pres">
      <dgm:prSet presAssocID="{5E2854A8-F9F3-4914-ABA2-49A5B30B7418}" presName="sibTrans" presStyleCnt="0"/>
      <dgm:spPr/>
    </dgm:pt>
    <dgm:pt modelId="{26B7337F-A6DD-49FF-971E-C8CBA1DAAA83}" type="pres">
      <dgm:prSet presAssocID="{826AC8BF-2389-4C02-A387-D18AD79A6DFA}" presName="textNode" presStyleLbl="node1" presStyleIdx="1" presStyleCnt="2" custScaleY="13765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1FA63022-14D9-4F10-8ABF-C92316B742A1}" srcId="{084531BE-093A-41AE-8F06-35B4F541F242}" destId="{826AC8BF-2389-4C02-A387-D18AD79A6DFA}" srcOrd="1" destOrd="0" parTransId="{24243213-6466-42A5-A812-D96D04A1DF5C}" sibTransId="{E3761757-52B6-4177-AED1-39CB2F0A413B}"/>
    <dgm:cxn modelId="{1331369E-1EC3-4F3E-AFD3-AB01D4C4404E}" type="presOf" srcId="{084531BE-093A-41AE-8F06-35B4F541F242}" destId="{B4FDB144-D967-47FC-8DAE-D87079A1006B}" srcOrd="0" destOrd="0" presId="urn:microsoft.com/office/officeart/2005/8/layout/hProcess9"/>
    <dgm:cxn modelId="{F6A6E1BE-0E41-4E81-BA73-2841BC3E3791}" srcId="{084531BE-093A-41AE-8F06-35B4F541F242}" destId="{B607D534-F198-4087-BEC7-287F9B236D47}" srcOrd="0" destOrd="0" parTransId="{874E1D70-49C9-47CB-9E5F-D7D56F106E30}" sibTransId="{5E2854A8-F9F3-4914-ABA2-49A5B30B7418}"/>
    <dgm:cxn modelId="{49E562DE-99A8-496E-816E-612FF2952568}" type="presOf" srcId="{B607D534-F198-4087-BEC7-287F9B236D47}" destId="{5F5AF113-C1DC-4376-814C-B567BDB2C5CB}" srcOrd="0" destOrd="0" presId="urn:microsoft.com/office/officeart/2005/8/layout/hProcess9"/>
    <dgm:cxn modelId="{F9A1B173-CCBF-4E1B-9326-CE848028CBD8}" type="presOf" srcId="{826AC8BF-2389-4C02-A387-D18AD79A6DFA}" destId="{26B7337F-A6DD-49FF-971E-C8CBA1DAAA83}" srcOrd="0" destOrd="0" presId="urn:microsoft.com/office/officeart/2005/8/layout/hProcess9"/>
    <dgm:cxn modelId="{1007F1A4-7198-441F-B69A-3A5DEAD54A9A}" type="presParOf" srcId="{B4FDB144-D967-47FC-8DAE-D87079A1006B}" destId="{4C555379-A790-4DC5-A05C-F298A230787D}" srcOrd="0" destOrd="0" presId="urn:microsoft.com/office/officeart/2005/8/layout/hProcess9"/>
    <dgm:cxn modelId="{4DBE8834-5692-4839-B7F6-E6F6A6CF0D45}" type="presParOf" srcId="{B4FDB144-D967-47FC-8DAE-D87079A1006B}" destId="{7B4D3ED8-0248-4B2D-932E-F6DC2A5EE264}" srcOrd="1" destOrd="0" presId="urn:microsoft.com/office/officeart/2005/8/layout/hProcess9"/>
    <dgm:cxn modelId="{6E151829-17B6-451E-96D1-E6515C518E5D}" type="presParOf" srcId="{7B4D3ED8-0248-4B2D-932E-F6DC2A5EE264}" destId="{5F5AF113-C1DC-4376-814C-B567BDB2C5CB}" srcOrd="0" destOrd="0" presId="urn:microsoft.com/office/officeart/2005/8/layout/hProcess9"/>
    <dgm:cxn modelId="{85EA2F35-C464-4E10-ACC5-408C5DE25A4B}" type="presParOf" srcId="{7B4D3ED8-0248-4B2D-932E-F6DC2A5EE264}" destId="{5A1893F5-CCBA-4A4C-A192-814E275D8AF3}" srcOrd="1" destOrd="0" presId="urn:microsoft.com/office/officeart/2005/8/layout/hProcess9"/>
    <dgm:cxn modelId="{50C9CC36-B9C3-49AD-8825-32C8632DF6C4}" type="presParOf" srcId="{7B4D3ED8-0248-4B2D-932E-F6DC2A5EE264}" destId="{26B7337F-A6DD-49FF-971E-C8CBA1DAAA83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3F3960-C776-4326-8F94-25C8DDF30691}">
      <dsp:nvSpPr>
        <dsp:cNvPr id="0" name=""/>
        <dsp:cNvSpPr/>
      </dsp:nvSpPr>
      <dsp:spPr>
        <a:xfrm>
          <a:off x="34405" y="0"/>
          <a:ext cx="1773321" cy="507619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>
              <a:latin typeface="Garamond" panose="02020404030301010803" pitchFamily="18" charset="0"/>
            </a:rPr>
            <a:t>Pertinence 20%</a:t>
          </a:r>
          <a:endParaRPr lang="fr-FR" sz="2000" kern="1200" dirty="0">
            <a:latin typeface="Garamond" panose="02020404030301010803" pitchFamily="18" charset="0"/>
          </a:endParaRPr>
        </a:p>
      </dsp:txBody>
      <dsp:txXfrm>
        <a:off x="34405" y="0"/>
        <a:ext cx="1773321" cy="1522857"/>
      </dsp:txXfrm>
    </dsp:sp>
    <dsp:sp modelId="{2350E5E4-1529-4C45-8E3E-037D27911F10}">
      <dsp:nvSpPr>
        <dsp:cNvPr id="0" name=""/>
        <dsp:cNvSpPr/>
      </dsp:nvSpPr>
      <dsp:spPr>
        <a:xfrm>
          <a:off x="4135" y="1522857"/>
          <a:ext cx="1833861" cy="32995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600" b="0" i="0" kern="1200" dirty="0" smtClean="0">
              <a:latin typeface="Garamond" panose="02020404030301010803" pitchFamily="18" charset="0"/>
            </a:rPr>
            <a:t>Clarté des objectifs et de leur pertinence au regard des besoins en recherche</a:t>
          </a:r>
          <a:endParaRPr lang="fr-FR" sz="1600" kern="1200" dirty="0">
            <a:latin typeface="Garamond" panose="02020404030301010803" pitchFamily="18" charset="0"/>
          </a:endParaRPr>
        </a:p>
      </dsp:txBody>
      <dsp:txXfrm>
        <a:off x="57847" y="1576569"/>
        <a:ext cx="1726437" cy="3192099"/>
      </dsp:txXfrm>
    </dsp:sp>
    <dsp:sp modelId="{E68A970E-16D1-4835-A710-8732CBD22D64}">
      <dsp:nvSpPr>
        <dsp:cNvPr id="0" name=""/>
        <dsp:cNvSpPr/>
      </dsp:nvSpPr>
      <dsp:spPr>
        <a:xfrm>
          <a:off x="2036443" y="0"/>
          <a:ext cx="1780817" cy="507619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>
              <a:latin typeface="Garamond" panose="02020404030301010803" pitchFamily="18" charset="0"/>
            </a:rPr>
            <a:t>Approche de recherche 30%</a:t>
          </a:r>
          <a:endParaRPr lang="fr-FR" sz="2000" kern="1200" dirty="0">
            <a:latin typeface="Garamond" panose="02020404030301010803" pitchFamily="18" charset="0"/>
          </a:endParaRPr>
        </a:p>
      </dsp:txBody>
      <dsp:txXfrm>
        <a:off x="2036443" y="0"/>
        <a:ext cx="1780817" cy="1522857"/>
      </dsp:txXfrm>
    </dsp:sp>
    <dsp:sp modelId="{15BED696-B26E-4DB2-83A6-E9FFC54946ED}">
      <dsp:nvSpPr>
        <dsp:cNvPr id="0" name=""/>
        <dsp:cNvSpPr/>
      </dsp:nvSpPr>
      <dsp:spPr>
        <a:xfrm>
          <a:off x="2009921" y="1524321"/>
          <a:ext cx="1833861" cy="6640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600" b="0" i="0" kern="1200" dirty="0" smtClean="0">
              <a:latin typeface="Garamond" panose="02020404030301010803" pitchFamily="18" charset="0"/>
            </a:rPr>
            <a:t>Originalité et valeur ajoutée du Living </a:t>
          </a:r>
          <a:r>
            <a:rPr lang="fr-CA" sz="1600" b="0" i="0" kern="1200" dirty="0" err="1" smtClean="0">
              <a:latin typeface="Garamond" panose="02020404030301010803" pitchFamily="18" charset="0"/>
            </a:rPr>
            <a:t>Lab</a:t>
          </a:r>
          <a:endParaRPr lang="fr-FR" sz="1600" kern="1200" dirty="0">
            <a:latin typeface="Garamond" panose="02020404030301010803" pitchFamily="18" charset="0"/>
          </a:endParaRPr>
        </a:p>
      </dsp:txBody>
      <dsp:txXfrm>
        <a:off x="2029370" y="1543770"/>
        <a:ext cx="1794963" cy="625147"/>
      </dsp:txXfrm>
    </dsp:sp>
    <dsp:sp modelId="{EFBA79E4-9B1C-4662-B161-8D0459D7A1C2}">
      <dsp:nvSpPr>
        <dsp:cNvPr id="0" name=""/>
        <dsp:cNvSpPr/>
      </dsp:nvSpPr>
      <dsp:spPr>
        <a:xfrm>
          <a:off x="2009921" y="2288874"/>
          <a:ext cx="1833861" cy="15317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600" b="0" i="0" kern="1200" dirty="0" smtClean="0">
              <a:latin typeface="Garamond" panose="02020404030301010803" pitchFamily="18" charset="0"/>
            </a:rPr>
            <a:t>Stratégie de collaboration intersectorielle et caractère </a:t>
          </a:r>
          <a:r>
            <a:rPr lang="fr-CA" sz="1600" b="0" i="0" kern="1200" dirty="0" err="1" smtClean="0">
              <a:latin typeface="Garamond" panose="02020404030301010803" pitchFamily="18" charset="0"/>
            </a:rPr>
            <a:t>intermilieux</a:t>
          </a:r>
          <a:r>
            <a:rPr lang="fr-CA" sz="1600" b="0" i="0" kern="1200" dirty="0" smtClean="0">
              <a:latin typeface="Garamond" panose="02020404030301010803" pitchFamily="18" charset="0"/>
            </a:rPr>
            <a:t> de la démarche</a:t>
          </a:r>
          <a:endParaRPr lang="fr-FR" sz="1600" kern="1200" dirty="0">
            <a:latin typeface="Garamond" panose="02020404030301010803" pitchFamily="18" charset="0"/>
          </a:endParaRPr>
        </a:p>
      </dsp:txBody>
      <dsp:txXfrm>
        <a:off x="2054783" y="2333736"/>
        <a:ext cx="1744137" cy="1441988"/>
      </dsp:txXfrm>
    </dsp:sp>
    <dsp:sp modelId="{F218C270-7D1F-422B-AE1D-B5D74D54FB5A}">
      <dsp:nvSpPr>
        <dsp:cNvPr id="0" name=""/>
        <dsp:cNvSpPr/>
      </dsp:nvSpPr>
      <dsp:spPr>
        <a:xfrm>
          <a:off x="2009921" y="3921094"/>
          <a:ext cx="1833861" cy="8998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600" b="0" i="0" kern="1200" dirty="0" smtClean="0">
              <a:latin typeface="Garamond" panose="02020404030301010803" pitchFamily="18" charset="0"/>
            </a:rPr>
            <a:t>Pertinence et faisabilité de la méthodologie ou de l’approche</a:t>
          </a:r>
          <a:endParaRPr lang="fr-CA" sz="1600" kern="1200" dirty="0">
            <a:latin typeface="Garamond" panose="02020404030301010803" pitchFamily="18" charset="0"/>
          </a:endParaRPr>
        </a:p>
      </dsp:txBody>
      <dsp:txXfrm>
        <a:off x="2036276" y="3947449"/>
        <a:ext cx="1781151" cy="847111"/>
      </dsp:txXfrm>
    </dsp:sp>
    <dsp:sp modelId="{D81E5CE3-8D1C-485E-98C2-E65FAC7E0B65}">
      <dsp:nvSpPr>
        <dsp:cNvPr id="0" name=""/>
        <dsp:cNvSpPr/>
      </dsp:nvSpPr>
      <dsp:spPr>
        <a:xfrm>
          <a:off x="4094472" y="0"/>
          <a:ext cx="1676333" cy="507619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2000" b="0" i="0" kern="1200" dirty="0" smtClean="0">
              <a:latin typeface="Garamond" panose="02020404030301010803" pitchFamily="18" charset="0"/>
            </a:rPr>
            <a:t>Compétences de l’équipe et contribution des parties prenantes 25%</a:t>
          </a:r>
          <a:endParaRPr lang="fr-FR" sz="2000" b="0" i="0" kern="1200" dirty="0">
            <a:latin typeface="Garamond" panose="02020404030301010803" pitchFamily="18" charset="0"/>
          </a:endParaRPr>
        </a:p>
      </dsp:txBody>
      <dsp:txXfrm>
        <a:off x="4094472" y="0"/>
        <a:ext cx="1676333" cy="1522857"/>
      </dsp:txXfrm>
    </dsp:sp>
    <dsp:sp modelId="{83CC9481-994C-4308-BC53-775C2538C965}">
      <dsp:nvSpPr>
        <dsp:cNvPr id="0" name=""/>
        <dsp:cNvSpPr/>
      </dsp:nvSpPr>
      <dsp:spPr>
        <a:xfrm>
          <a:off x="4015708" y="1523738"/>
          <a:ext cx="1833861" cy="10691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400" b="0" i="0" kern="1200" dirty="0" smtClean="0">
              <a:latin typeface="Garamond" panose="02020404030301010803" pitchFamily="18" charset="0"/>
            </a:rPr>
            <a:t>Qualité des expériences et des réalisations de l’équipe dans le domaine de recherche proposé</a:t>
          </a:r>
          <a:endParaRPr lang="fr-FR" sz="1400" kern="1200" dirty="0">
            <a:latin typeface="Garamond" panose="02020404030301010803" pitchFamily="18" charset="0"/>
          </a:endParaRPr>
        </a:p>
      </dsp:txBody>
      <dsp:txXfrm>
        <a:off x="4047023" y="1555053"/>
        <a:ext cx="1771231" cy="1006539"/>
      </dsp:txXfrm>
    </dsp:sp>
    <dsp:sp modelId="{9551B0BB-8C32-479B-A317-11EB8B1EB59F}">
      <dsp:nvSpPr>
        <dsp:cNvPr id="0" name=""/>
        <dsp:cNvSpPr/>
      </dsp:nvSpPr>
      <dsp:spPr>
        <a:xfrm>
          <a:off x="4015708" y="2719812"/>
          <a:ext cx="1833861" cy="8248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400" b="0" i="0" kern="1200" dirty="0" smtClean="0">
              <a:latin typeface="Garamond" panose="02020404030301010803" pitchFamily="18" charset="0"/>
            </a:rPr>
            <a:t>Potentiel synergique des membres et complémentarité des expertises</a:t>
          </a:r>
          <a:endParaRPr lang="fr-FR" sz="1400" kern="1200" dirty="0">
            <a:latin typeface="Garamond" panose="02020404030301010803" pitchFamily="18" charset="0"/>
          </a:endParaRPr>
        </a:p>
      </dsp:txBody>
      <dsp:txXfrm>
        <a:off x="4039868" y="2743972"/>
        <a:ext cx="1785541" cy="776560"/>
      </dsp:txXfrm>
    </dsp:sp>
    <dsp:sp modelId="{18E8D8AC-E21B-487C-843C-B593A62C4E1E}">
      <dsp:nvSpPr>
        <dsp:cNvPr id="0" name=""/>
        <dsp:cNvSpPr/>
      </dsp:nvSpPr>
      <dsp:spPr>
        <a:xfrm>
          <a:off x="4015708" y="3671598"/>
          <a:ext cx="1833861" cy="11499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400" b="0" i="0" kern="1200" dirty="0" smtClean="0">
              <a:latin typeface="Garamond" panose="02020404030301010803" pitchFamily="18" charset="0"/>
            </a:rPr>
            <a:t>Implication et degré de collaboration des acteurs du milieu et des utilisateurs potentiels des résultats de recherche</a:t>
          </a:r>
          <a:endParaRPr lang="fr-CA" sz="1400" kern="1200" dirty="0">
            <a:latin typeface="Garamond" panose="02020404030301010803" pitchFamily="18" charset="0"/>
          </a:endParaRPr>
        </a:p>
      </dsp:txBody>
      <dsp:txXfrm>
        <a:off x="4049387" y="3705277"/>
        <a:ext cx="1766503" cy="1082542"/>
      </dsp:txXfrm>
    </dsp:sp>
    <dsp:sp modelId="{AAC90D60-EB7B-429F-A5C3-FD9AEF71C812}">
      <dsp:nvSpPr>
        <dsp:cNvPr id="0" name=""/>
        <dsp:cNvSpPr/>
      </dsp:nvSpPr>
      <dsp:spPr>
        <a:xfrm>
          <a:off x="6021494" y="0"/>
          <a:ext cx="2865821" cy="507619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2000" b="0" i="0" kern="1200" dirty="0" smtClean="0">
              <a:latin typeface="Garamond" panose="02020404030301010803" pitchFamily="18" charset="0"/>
            </a:rPr>
            <a:t>Retombées anticipées et stratégie de transfert 25%</a:t>
          </a:r>
          <a:endParaRPr lang="fr-FR" sz="2000" b="0" i="0" kern="1200" dirty="0">
            <a:latin typeface="Garamond" panose="02020404030301010803" pitchFamily="18" charset="0"/>
          </a:endParaRPr>
        </a:p>
      </dsp:txBody>
      <dsp:txXfrm>
        <a:off x="6021494" y="0"/>
        <a:ext cx="2865821" cy="1522857"/>
      </dsp:txXfrm>
    </dsp:sp>
    <dsp:sp modelId="{704FCB0E-B698-4AA4-A177-9716B135A04D}">
      <dsp:nvSpPr>
        <dsp:cNvPr id="0" name=""/>
        <dsp:cNvSpPr/>
      </dsp:nvSpPr>
      <dsp:spPr>
        <a:xfrm>
          <a:off x="6183090" y="1522999"/>
          <a:ext cx="2542631" cy="4503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400" b="0" i="0" kern="1200" dirty="0" smtClean="0">
              <a:latin typeface="Garamond" panose="02020404030301010803" pitchFamily="18" charset="0"/>
            </a:rPr>
            <a:t>Potentiel d’innovation et de transformation du projet</a:t>
          </a:r>
          <a:endParaRPr lang="fr-FR" sz="1400" kern="1200" dirty="0">
            <a:latin typeface="Garamond" panose="02020404030301010803" pitchFamily="18" charset="0"/>
          </a:endParaRPr>
        </a:p>
      </dsp:txBody>
      <dsp:txXfrm>
        <a:off x="6196281" y="1536190"/>
        <a:ext cx="2516249" cy="424005"/>
      </dsp:txXfrm>
    </dsp:sp>
    <dsp:sp modelId="{B1441845-9A54-49E4-8AD5-A0554ED96384}">
      <dsp:nvSpPr>
        <dsp:cNvPr id="0" name=""/>
        <dsp:cNvSpPr/>
      </dsp:nvSpPr>
      <dsp:spPr>
        <a:xfrm>
          <a:off x="6165668" y="2065218"/>
          <a:ext cx="2577474" cy="3773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400" b="0" i="0" kern="1200" dirty="0" smtClean="0">
              <a:latin typeface="Garamond" panose="02020404030301010803" pitchFamily="18" charset="0"/>
            </a:rPr>
            <a:t>Bénéfices pour les milieux utilisateurs</a:t>
          </a:r>
          <a:endParaRPr lang="fr-FR" sz="1400" kern="1200" dirty="0">
            <a:latin typeface="Garamond" panose="02020404030301010803" pitchFamily="18" charset="0"/>
          </a:endParaRPr>
        </a:p>
      </dsp:txBody>
      <dsp:txXfrm>
        <a:off x="6176719" y="2076269"/>
        <a:ext cx="2555372" cy="355211"/>
      </dsp:txXfrm>
    </dsp:sp>
    <dsp:sp modelId="{50BCEA45-8532-4B4E-94FC-9E30D145BF5B}">
      <dsp:nvSpPr>
        <dsp:cNvPr id="0" name=""/>
        <dsp:cNvSpPr/>
      </dsp:nvSpPr>
      <dsp:spPr>
        <a:xfrm>
          <a:off x="6148255" y="2534364"/>
          <a:ext cx="2612299" cy="11947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400" b="0" i="0" kern="1200" dirty="0" smtClean="0">
              <a:latin typeface="Garamond" panose="02020404030301010803" pitchFamily="18" charset="0"/>
            </a:rPr>
            <a:t>Impact potentiel des retombées pour les régions du Québec et potentiel de </a:t>
          </a:r>
          <a:r>
            <a:rPr lang="fr-CA" sz="1400" b="0" i="0" kern="1200" dirty="0" err="1" smtClean="0">
              <a:latin typeface="Garamond" panose="02020404030301010803" pitchFamily="18" charset="0"/>
            </a:rPr>
            <a:t>replicabilité</a:t>
          </a:r>
          <a:r>
            <a:rPr lang="fr-CA" sz="1400" b="0" i="0" kern="1200" dirty="0" smtClean="0">
              <a:latin typeface="Garamond" panose="02020404030301010803" pitchFamily="18" charset="0"/>
            </a:rPr>
            <a:t> des initiatives dans une perspective d’apprentissage</a:t>
          </a:r>
          <a:endParaRPr lang="fr-FR" sz="1400" kern="1200" dirty="0">
            <a:latin typeface="Garamond" panose="02020404030301010803" pitchFamily="18" charset="0"/>
          </a:endParaRPr>
        </a:p>
      </dsp:txBody>
      <dsp:txXfrm>
        <a:off x="6183249" y="2569358"/>
        <a:ext cx="2542311" cy="1124788"/>
      </dsp:txXfrm>
    </dsp:sp>
    <dsp:sp modelId="{DA8383D4-C305-4CE1-905C-82B9492E68A5}">
      <dsp:nvSpPr>
        <dsp:cNvPr id="0" name=""/>
        <dsp:cNvSpPr/>
      </dsp:nvSpPr>
      <dsp:spPr>
        <a:xfrm>
          <a:off x="6130834" y="3820973"/>
          <a:ext cx="2647143" cy="10012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400" b="0" i="0" kern="1200" dirty="0" smtClean="0">
              <a:latin typeface="Garamond" panose="02020404030301010803" pitchFamily="18" charset="0"/>
            </a:rPr>
            <a:t>Ampleur et qualité de la stratégie de transfert des connaissances et des pratiques auprès des différents utilisateurs potentiels des résultats de la recherche</a:t>
          </a:r>
          <a:endParaRPr lang="fr-FR" sz="1400" kern="1200" dirty="0">
            <a:latin typeface="Garamond" panose="02020404030301010803" pitchFamily="18" charset="0"/>
          </a:endParaRPr>
        </a:p>
      </dsp:txBody>
      <dsp:txXfrm>
        <a:off x="6160160" y="3850299"/>
        <a:ext cx="2588491" cy="94261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555379-A790-4DC5-A05C-F298A230787D}">
      <dsp:nvSpPr>
        <dsp:cNvPr id="0" name=""/>
        <dsp:cNvSpPr/>
      </dsp:nvSpPr>
      <dsp:spPr>
        <a:xfrm>
          <a:off x="648615" y="0"/>
          <a:ext cx="7350974" cy="2708656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5AF113-C1DC-4376-814C-B567BDB2C5CB}">
      <dsp:nvSpPr>
        <dsp:cNvPr id="0" name=""/>
        <dsp:cNvSpPr/>
      </dsp:nvSpPr>
      <dsp:spPr>
        <a:xfrm>
          <a:off x="110741" y="616614"/>
          <a:ext cx="4107897" cy="147542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700" kern="1200" dirty="0" smtClean="0">
              <a:latin typeface="Garamond" panose="02020404030301010803" pitchFamily="18" charset="0"/>
            </a:rPr>
            <a:t>Transmission du formulaire par le candidat principal à son établissement</a:t>
          </a:r>
          <a:endParaRPr lang="fr-FR" sz="2700" kern="1200" dirty="0">
            <a:latin typeface="Garamond" panose="02020404030301010803" pitchFamily="18" charset="0"/>
          </a:endParaRPr>
        </a:p>
      </dsp:txBody>
      <dsp:txXfrm>
        <a:off x="182765" y="688638"/>
        <a:ext cx="3963849" cy="1331378"/>
      </dsp:txXfrm>
    </dsp:sp>
    <dsp:sp modelId="{26B7337F-A6DD-49FF-971E-C8CBA1DAAA83}">
      <dsp:nvSpPr>
        <dsp:cNvPr id="0" name=""/>
        <dsp:cNvSpPr/>
      </dsp:nvSpPr>
      <dsp:spPr>
        <a:xfrm>
          <a:off x="4429565" y="608629"/>
          <a:ext cx="4107897" cy="14913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700" kern="1200" dirty="0" smtClean="0">
              <a:latin typeface="Garamond" panose="02020404030301010803" pitchFamily="18" charset="0"/>
            </a:rPr>
            <a:t>Transmission du formulaire par l’établissement au FRQS</a:t>
          </a:r>
          <a:endParaRPr lang="fr-FR" sz="2700" kern="1200" dirty="0"/>
        </a:p>
      </dsp:txBody>
      <dsp:txXfrm>
        <a:off x="4502369" y="681433"/>
        <a:ext cx="3962289" cy="13457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353226-8F80-4055-A16F-B46E35812BD7}" type="datetimeFigureOut">
              <a:rPr lang="fr-CA" smtClean="0"/>
              <a:t>2021-10-06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CC1C29-82C9-4882-B1F2-5EC91C640F0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02474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smtClean="0"/>
              <a:t>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070EB-05BB-4D07-AFCC-0DA2B4215303}" type="datetime1">
              <a:rPr lang="fr-CA" smtClean="0"/>
              <a:t>2021-10-06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DD990-B80E-4344-8A27-0C4A8C9AE42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58849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154F8-629C-4DD1-8485-7CD0908C3ED6}" type="datetime1">
              <a:rPr lang="fr-CA" smtClean="0"/>
              <a:t>2021-10-06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DD990-B80E-4344-8A27-0C4A8C9AE42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08774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EF768-7D63-456A-B7B3-8F848CBF16F3}" type="datetime1">
              <a:rPr lang="fr-CA" smtClean="0"/>
              <a:t>2021-10-06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DD990-B80E-4344-8A27-0C4A8C9AE42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300443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smtClean="0"/>
              <a:t>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E84CE-D382-43D5-8916-E1BE4FBFDBDA}" type="datetime1">
              <a:rPr lang="fr-CA" smtClean="0"/>
              <a:t>2021-10-06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54F4B-FFD3-4696-B87D-744359E298C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81609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63EC-5775-4A01-9C64-7AE1C7B3E6E2}" type="datetime1">
              <a:rPr lang="fr-CA" smtClean="0"/>
              <a:t>2021-10-06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54F4B-FFD3-4696-B87D-744359E298C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330486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0C84E-6E72-4219-8431-F61D80018A24}" type="datetime1">
              <a:rPr lang="fr-CA" smtClean="0"/>
              <a:t>2021-10-06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54F4B-FFD3-4696-B87D-744359E298C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377845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1F415-CD23-4B87-A3C7-3E8C2C64DE2D}" type="datetime1">
              <a:rPr lang="fr-CA" smtClean="0"/>
              <a:t>2021-10-06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54F4B-FFD3-4696-B87D-744359E298C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50988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2618A-C3D0-4FFF-9192-24BBC4DF077B}" type="datetime1">
              <a:rPr lang="fr-CA" smtClean="0"/>
              <a:t>2021-10-06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54F4B-FFD3-4696-B87D-744359E298C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984761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F1161-43AA-419D-B9F0-140A418627E0}" type="datetime1">
              <a:rPr lang="fr-CA" smtClean="0"/>
              <a:t>2021-10-06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54F4B-FFD3-4696-B87D-744359E298C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094635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F9208-DFE5-4DDF-A6A7-CEDFDC8419C0}" type="datetime1">
              <a:rPr lang="fr-CA" smtClean="0"/>
              <a:t>2021-10-06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54F4B-FFD3-4696-B87D-744359E298C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043424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E271E-7F5E-45DE-8F40-A74BA0EB8ACA}" type="datetime1">
              <a:rPr lang="fr-CA" smtClean="0"/>
              <a:t>2021-10-06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54F4B-FFD3-4696-B87D-744359E298C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50897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A715C-98A8-4C1B-BC31-8B7754907DEA}" type="datetime1">
              <a:rPr lang="fr-CA" smtClean="0"/>
              <a:t>2021-10-06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DD990-B80E-4344-8A27-0C4A8C9AE42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586775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C81D0-35BA-44A3-956C-C0C03FE782D8}" type="datetime1">
              <a:rPr lang="fr-CA" smtClean="0"/>
              <a:t>2021-10-06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54F4B-FFD3-4696-B87D-744359E298C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030600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DE42C-1290-4444-B3ED-80780704108C}" type="datetime1">
              <a:rPr lang="fr-CA" smtClean="0"/>
              <a:t>2021-10-06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54F4B-FFD3-4696-B87D-744359E298C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909200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A49E0-9791-4F39-8158-445AF2101DEB}" type="datetime1">
              <a:rPr lang="fr-CA" smtClean="0"/>
              <a:t>2021-10-06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54F4B-FFD3-4696-B87D-744359E298C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21619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1CE3B-3D9D-4659-A8BA-1A6D361B3A13}" type="datetime1">
              <a:rPr lang="fr-CA" smtClean="0"/>
              <a:t>2021-10-06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DD990-B80E-4344-8A27-0C4A8C9AE42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17364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28E17-9FD5-452E-9D63-B22C9BF93B4E}" type="datetime1">
              <a:rPr lang="fr-CA" smtClean="0"/>
              <a:t>2021-10-06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DD990-B80E-4344-8A27-0C4A8C9AE42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91653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350D6-3624-4F7B-9BAD-C0D8184634A2}" type="datetime1">
              <a:rPr lang="fr-CA" smtClean="0"/>
              <a:t>2021-10-06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DD990-B80E-4344-8A27-0C4A8C9AE42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1117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EB63C-0A20-4EDD-B9E5-8FB074C1F317}" type="datetime1">
              <a:rPr lang="fr-CA" smtClean="0"/>
              <a:t>2021-10-06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DD990-B80E-4344-8A27-0C4A8C9AE42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12656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B7AA0-1589-4701-8BF7-970B12C2DF35}" type="datetime1">
              <a:rPr lang="fr-CA" smtClean="0"/>
              <a:t>2021-10-06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DD990-B80E-4344-8A27-0C4A8C9AE42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53355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DED96-133E-4EBE-90EA-360676CDE9B2}" type="datetime1">
              <a:rPr lang="fr-CA" smtClean="0"/>
              <a:t>2021-10-06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DD990-B80E-4344-8A27-0C4A8C9AE42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83732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A05D1-F53B-4C0D-97F4-2D36369DC377}" type="datetime1">
              <a:rPr lang="fr-CA" smtClean="0"/>
              <a:t>2021-10-06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DD990-B80E-4344-8A27-0C4A8C9AE42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66961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477A78-3D05-48FD-A690-C40357C37E01}" type="datetime1">
              <a:rPr lang="fr-CA" smtClean="0"/>
              <a:t>2021-10-06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EDD990-B80E-4344-8A27-0C4A8C9AE42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7854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58C316-8D19-4990-8136-26B3A8545387}" type="datetime1">
              <a:rPr lang="fr-CA" smtClean="0"/>
              <a:t>2021-10-06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A54F4B-FFD3-4696-B87D-744359E298C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20763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4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25.xml"/><Relationship Id="rId1" Type="http://schemas.openxmlformats.org/officeDocument/2006/relationships/tags" Target="../tags/tag24.xml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slideLayout" Target="../slideLayouts/slideLayout13.xml"/><Relationship Id="rId7" Type="http://schemas.openxmlformats.org/officeDocument/2006/relationships/diagramColors" Target="../diagrams/colors1.xml"/><Relationship Id="rId2" Type="http://schemas.openxmlformats.org/officeDocument/2006/relationships/tags" Target="../tags/tag27.xml"/><Relationship Id="rId1" Type="http://schemas.openxmlformats.org/officeDocument/2006/relationships/tags" Target="../tags/tag26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29.xml"/><Relationship Id="rId1" Type="http://schemas.openxmlformats.org/officeDocument/2006/relationships/tags" Target="../tags/tag28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tags" Target="../tags/tag32.xml"/><Relationship Id="rId7" Type="http://schemas.openxmlformats.org/officeDocument/2006/relationships/diagramQuickStyle" Target="../diagrams/quickStyle2.xml"/><Relationship Id="rId2" Type="http://schemas.openxmlformats.org/officeDocument/2006/relationships/tags" Target="../tags/tag31.xml"/><Relationship Id="rId1" Type="http://schemas.openxmlformats.org/officeDocument/2006/relationships/tags" Target="../tags/tag30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slideLayout" Target="../slideLayouts/slideLayout13.xml"/><Relationship Id="rId9" Type="http://schemas.microsoft.com/office/2007/relationships/diagramDrawing" Target="../diagrams/drawing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34.xml"/><Relationship Id="rId1" Type="http://schemas.openxmlformats.org/officeDocument/2006/relationships/tags" Target="../tags/tag3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4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6.xml"/><Relationship Id="rId1" Type="http://schemas.openxmlformats.org/officeDocument/2006/relationships/tags" Target="../tags/tag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8.xml"/><Relationship Id="rId1" Type="http://schemas.openxmlformats.org/officeDocument/2006/relationships/tags" Target="../tags/tag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1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4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13.xml"/><Relationship Id="rId1" Type="http://schemas.openxmlformats.org/officeDocument/2006/relationships/tags" Target="../tags/tag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16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4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18.xml"/><Relationship Id="rId1" Type="http://schemas.openxmlformats.org/officeDocument/2006/relationships/tags" Target="../tags/tag1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20.xml"/><Relationship Id="rId1" Type="http://schemas.openxmlformats.org/officeDocument/2006/relationships/tags" Target="../tags/tag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283779" y="1550126"/>
            <a:ext cx="8607973" cy="2952205"/>
          </a:xfrm>
        </p:spPr>
        <p:txBody>
          <a:bodyPr>
            <a:normAutofit fontScale="90000"/>
          </a:bodyPr>
          <a:lstStyle/>
          <a:p>
            <a:r>
              <a:rPr lang="fr-CA" dirty="0" smtClean="0">
                <a:latin typeface="Garamond" panose="02020404030301010803" pitchFamily="18" charset="0"/>
              </a:rPr>
              <a:t>Plateforme </a:t>
            </a:r>
            <a:r>
              <a:rPr lang="fr-CA" dirty="0">
                <a:latin typeface="Garamond" panose="02020404030301010803" pitchFamily="18" charset="0"/>
              </a:rPr>
              <a:t>de financements de la recherche intersectorielle sur le </a:t>
            </a:r>
            <a:r>
              <a:rPr lang="fr-CA" dirty="0" smtClean="0">
                <a:latin typeface="Garamond" panose="02020404030301010803" pitchFamily="18" charset="0"/>
              </a:rPr>
              <a:t>vieillissement : volet Living </a:t>
            </a:r>
            <a:r>
              <a:rPr lang="fr-CA" dirty="0" err="1" smtClean="0">
                <a:latin typeface="Garamond" panose="02020404030301010803" pitchFamily="18" charset="0"/>
              </a:rPr>
              <a:t>Lab</a:t>
            </a:r>
            <a:r>
              <a:rPr lang="fr-CA" dirty="0" smtClean="0">
                <a:latin typeface="Garamond" panose="02020404030301010803" pitchFamily="18" charset="0"/>
              </a:rPr>
              <a:t> - Région</a:t>
            </a:r>
            <a:br>
              <a:rPr lang="fr-CA" dirty="0" smtClean="0">
                <a:latin typeface="Garamond" panose="02020404030301010803" pitchFamily="18" charset="0"/>
              </a:rPr>
            </a:br>
            <a:r>
              <a:rPr lang="fr-CA" sz="4000" dirty="0" smtClean="0">
                <a:latin typeface="Garamond" panose="02020404030301010803" pitchFamily="18" charset="0"/>
              </a:rPr>
              <a:t>Concours automne 2021</a:t>
            </a:r>
            <a:r>
              <a:rPr lang="fr-CA" dirty="0" smtClean="0">
                <a:latin typeface="Garamond" panose="02020404030301010803" pitchFamily="18" charset="0"/>
              </a:rPr>
              <a:t/>
            </a:r>
            <a:br>
              <a:rPr lang="fr-CA" dirty="0" smtClean="0">
                <a:latin typeface="Garamond" panose="02020404030301010803" pitchFamily="18" charset="0"/>
              </a:rPr>
            </a:br>
            <a:r>
              <a:rPr lang="fr-CA" sz="2900" dirty="0" smtClean="0">
                <a:latin typeface="Garamond" panose="02020404030301010803" pitchFamily="18" charset="0"/>
              </a:rPr>
              <a:t>Direction des défis de société et des maillages intersectoriels (DSMI), Fonds de recherche du Québec (FRQ)</a:t>
            </a:r>
            <a:endParaRPr lang="fr-CA" sz="2800" dirty="0">
              <a:latin typeface="Garamond" panose="02020404030301010803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556391" y="4615542"/>
            <a:ext cx="8031217" cy="1343823"/>
          </a:xfrm>
        </p:spPr>
        <p:txBody>
          <a:bodyPr>
            <a:noAutofit/>
          </a:bodyPr>
          <a:lstStyle/>
          <a:p>
            <a:r>
              <a:rPr lang="fr-CA" sz="2600" dirty="0" smtClean="0">
                <a:latin typeface="Garamond" panose="02020404030301010803" pitchFamily="18" charset="0"/>
              </a:rPr>
              <a:t>Webinaire informatif</a:t>
            </a:r>
          </a:p>
          <a:p>
            <a:r>
              <a:rPr lang="fr-CA" sz="2600" dirty="0" smtClean="0">
                <a:latin typeface="Garamond" panose="02020404030301010803" pitchFamily="18" charset="0"/>
              </a:rPr>
              <a:t>6 octobre 2021</a:t>
            </a:r>
            <a:endParaRPr lang="fr-CA" sz="2600" dirty="0">
              <a:latin typeface="Garamond" panose="02020404030301010803" pitchFamily="18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54F4B-FFD3-4696-B87D-744359E298C8}" type="slidenum">
              <a:rPr lang="fr-CA" smtClean="0"/>
              <a:t>1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87131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294627" y="336251"/>
            <a:ext cx="8468118" cy="943909"/>
          </a:xfrm>
        </p:spPr>
        <p:txBody>
          <a:bodyPr>
            <a:normAutofit/>
          </a:bodyPr>
          <a:lstStyle/>
          <a:p>
            <a:r>
              <a:rPr lang="fr-CA" dirty="0" smtClean="0">
                <a:solidFill>
                  <a:schemeClr val="bg1"/>
                </a:solidFill>
                <a:latin typeface="Garamond" panose="02020404030301010803" pitchFamily="18" charset="0"/>
              </a:rPr>
              <a:t>Living </a:t>
            </a:r>
            <a:r>
              <a:rPr lang="fr-CA" dirty="0" err="1" smtClean="0">
                <a:solidFill>
                  <a:schemeClr val="bg1"/>
                </a:solidFill>
                <a:latin typeface="Garamond" panose="02020404030301010803" pitchFamily="18" charset="0"/>
              </a:rPr>
              <a:t>Lab</a:t>
            </a:r>
            <a:r>
              <a:rPr lang="fr-CA" dirty="0" smtClean="0">
                <a:solidFill>
                  <a:schemeClr val="bg1"/>
                </a:solidFill>
                <a:latin typeface="Garamond" panose="02020404030301010803" pitchFamily="18" charset="0"/>
              </a:rPr>
              <a:t> – Région : composition des équipes</a:t>
            </a:r>
            <a:endParaRPr lang="fr-CA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835029624"/>
              </p:ext>
            </p:extLst>
          </p:nvPr>
        </p:nvGraphicFramePr>
        <p:xfrm>
          <a:off x="294627" y="2768038"/>
          <a:ext cx="8586614" cy="3718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1051">
                  <a:extLst>
                    <a:ext uri="{9D8B030D-6E8A-4147-A177-3AD203B41FA5}">
                      <a16:colId xmlns:a16="http://schemas.microsoft.com/office/drawing/2014/main" val="1792035041"/>
                    </a:ext>
                  </a:extLst>
                </a:gridCol>
                <a:gridCol w="5835563">
                  <a:extLst>
                    <a:ext uri="{9D8B030D-6E8A-4147-A177-3AD203B41FA5}">
                      <a16:colId xmlns:a16="http://schemas.microsoft.com/office/drawing/2014/main" val="3677076669"/>
                    </a:ext>
                  </a:extLst>
                </a:gridCol>
              </a:tblGrid>
              <a:tr h="396070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latin typeface="Garamond" panose="02020404030301010803" pitchFamily="18" charset="0"/>
                        </a:rPr>
                        <a:t>Rôle</a:t>
                      </a:r>
                      <a:endParaRPr lang="fr-CA" sz="20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latin typeface="Garamond" panose="02020404030301010803" pitchFamily="18" charset="0"/>
                        </a:rPr>
                        <a:t>Statut</a:t>
                      </a:r>
                      <a:r>
                        <a:rPr lang="fr-FR" sz="2000" baseline="0" dirty="0" smtClean="0">
                          <a:latin typeface="Garamond" panose="02020404030301010803" pitchFamily="18" charset="0"/>
                        </a:rPr>
                        <a:t> en recherche (RGC)</a:t>
                      </a:r>
                      <a:endParaRPr lang="fr-CA" sz="20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6521173"/>
                  </a:ext>
                </a:extLst>
              </a:tr>
              <a:tr h="986206">
                <a:tc>
                  <a:txBody>
                    <a:bodyPr/>
                    <a:lstStyle/>
                    <a:p>
                      <a:r>
                        <a:rPr lang="fr-FR" sz="2000" dirty="0" smtClean="0">
                          <a:latin typeface="Garamond" panose="02020404030301010803" pitchFamily="18" charset="0"/>
                        </a:rPr>
                        <a:t>Chercheur principal</a:t>
                      </a:r>
                    </a:p>
                    <a:p>
                      <a:r>
                        <a:rPr lang="fr-FR" sz="2000" dirty="0" smtClean="0">
                          <a:latin typeface="Garamond" panose="02020404030301010803" pitchFamily="18" charset="0"/>
                        </a:rPr>
                        <a:t>Chercheuse</a:t>
                      </a:r>
                      <a:r>
                        <a:rPr lang="fr-FR" sz="2000" baseline="0" dirty="0" smtClean="0">
                          <a:latin typeface="Garamond" panose="02020404030301010803" pitchFamily="18" charset="0"/>
                        </a:rPr>
                        <a:t> principale</a:t>
                      </a:r>
                      <a:endParaRPr lang="fr-CA" sz="20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dirty="0" smtClean="0">
                          <a:latin typeface="Garamond" panose="02020404030301010803" pitchFamily="18" charset="0"/>
                        </a:rPr>
                        <a:t>#1 : </a:t>
                      </a:r>
                      <a:r>
                        <a:rPr lang="fr-FR" sz="2000" dirty="0" err="1" smtClean="0">
                          <a:latin typeface="Garamond" panose="02020404030301010803" pitchFamily="18" charset="0"/>
                        </a:rPr>
                        <a:t>Chercheur.euse</a:t>
                      </a:r>
                      <a:r>
                        <a:rPr lang="fr-FR" sz="2000" baseline="0" dirty="0" smtClean="0">
                          <a:latin typeface="Garamond" panose="02020404030301010803" pitchFamily="18" charset="0"/>
                        </a:rPr>
                        <a:t> universitaire</a:t>
                      </a:r>
                      <a:endParaRPr lang="fr-FR" sz="2000" b="1" baseline="0" dirty="0" smtClean="0">
                        <a:solidFill>
                          <a:srgbClr val="00B050"/>
                        </a:solidFill>
                        <a:latin typeface="Garamond" panose="02020404030301010803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dirty="0" smtClean="0">
                          <a:latin typeface="Garamond" panose="02020404030301010803" pitchFamily="18" charset="0"/>
                        </a:rPr>
                        <a:t>#2 : </a:t>
                      </a:r>
                      <a:r>
                        <a:rPr lang="fr-FR" sz="2000" dirty="0" err="1" smtClean="0">
                          <a:latin typeface="Garamond" panose="02020404030301010803" pitchFamily="18" charset="0"/>
                        </a:rPr>
                        <a:t>Chercheur.euse</a:t>
                      </a:r>
                      <a:r>
                        <a:rPr lang="fr-FR" sz="2000" baseline="0" dirty="0" smtClean="0">
                          <a:latin typeface="Garamond" panose="02020404030301010803" pitchFamily="18" charset="0"/>
                        </a:rPr>
                        <a:t> clinicien.ne universitaire</a:t>
                      </a:r>
                      <a:endParaRPr lang="fr-FR" sz="2000" b="0" baseline="0" dirty="0" smtClean="0">
                        <a:solidFill>
                          <a:schemeClr val="dk1"/>
                        </a:solidFill>
                        <a:latin typeface="Garamond" panose="02020404030301010803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aseline="0" dirty="0" smtClean="0">
                          <a:latin typeface="Garamond" panose="02020404030301010803" pitchFamily="18" charset="0"/>
                        </a:rPr>
                        <a:t>#3: </a:t>
                      </a:r>
                      <a:r>
                        <a:rPr lang="fr-FR" sz="2000" baseline="0" dirty="0" err="1" smtClean="0">
                          <a:latin typeface="Garamond" panose="02020404030301010803" pitchFamily="18" charset="0"/>
                        </a:rPr>
                        <a:t>Chercheur.euse</a:t>
                      </a:r>
                      <a:r>
                        <a:rPr lang="fr-FR" sz="2000" baseline="0" dirty="0" smtClean="0">
                          <a:latin typeface="Garamond" panose="02020404030301010803" pitchFamily="18" charset="0"/>
                        </a:rPr>
                        <a:t> de collège (</a:t>
                      </a:r>
                      <a:r>
                        <a:rPr lang="fr-FR" sz="2000" dirty="0" smtClean="0">
                          <a:latin typeface="Garamond" panose="02020404030301010803" pitchFamily="18" charset="0"/>
                        </a:rPr>
                        <a:t>Avec ou sans PhD</a:t>
                      </a:r>
                      <a:r>
                        <a:rPr lang="fr-CA" sz="2000" dirty="0" smtClean="0">
                          <a:latin typeface="Garamond" panose="02020404030301010803" pitchFamily="18" charset="0"/>
                        </a:rPr>
                        <a:t>)</a:t>
                      </a:r>
                      <a:endParaRPr lang="fr-CA" sz="2000" dirty="0">
                        <a:solidFill>
                          <a:srgbClr val="00B0F0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906238"/>
                  </a:ext>
                </a:extLst>
              </a:tr>
              <a:tr h="986206">
                <a:tc>
                  <a:txBody>
                    <a:bodyPr/>
                    <a:lstStyle/>
                    <a:p>
                      <a:r>
                        <a:rPr lang="fr-FR" sz="2000" dirty="0" smtClean="0">
                          <a:latin typeface="Garamond" panose="02020404030301010803" pitchFamily="18" charset="0"/>
                        </a:rPr>
                        <a:t>Codirecteur</a:t>
                      </a:r>
                      <a:endParaRPr lang="fr-FR" sz="2000" b="1" dirty="0" smtClean="0">
                        <a:solidFill>
                          <a:srgbClr val="FF0000"/>
                        </a:solidFill>
                        <a:latin typeface="Garamond" panose="02020404030301010803" pitchFamily="18" charset="0"/>
                      </a:endParaRPr>
                    </a:p>
                    <a:p>
                      <a:r>
                        <a:rPr lang="fr-FR" sz="2000" dirty="0" smtClean="0">
                          <a:latin typeface="Garamond" panose="02020404030301010803" pitchFamily="18" charset="0"/>
                        </a:rPr>
                        <a:t>Codirectrice</a:t>
                      </a:r>
                      <a:endParaRPr lang="fr-CA" sz="2000" dirty="0" smtClean="0">
                        <a:latin typeface="Garamond" panose="02020404030301010803" pitchFamily="18" charset="0"/>
                      </a:endParaRPr>
                    </a:p>
                    <a:p>
                      <a:r>
                        <a:rPr lang="fr-CA" sz="2000" dirty="0" smtClean="0">
                          <a:latin typeface="Garamond" panose="02020404030301010803" pitchFamily="18" charset="0"/>
                        </a:rPr>
                        <a:t>(maximum</a:t>
                      </a:r>
                      <a:r>
                        <a:rPr lang="fr-CA" sz="2000" baseline="0" dirty="0" smtClean="0">
                          <a:latin typeface="Garamond" panose="02020404030301010803" pitchFamily="18" charset="0"/>
                        </a:rPr>
                        <a:t> 2)</a:t>
                      </a:r>
                      <a:endParaRPr lang="fr-CA" sz="20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dirty="0" smtClean="0">
                          <a:latin typeface="Garamond" panose="02020404030301010803" pitchFamily="18" charset="0"/>
                        </a:rPr>
                        <a:t>#1 : </a:t>
                      </a:r>
                      <a:r>
                        <a:rPr lang="fr-FR" sz="2000" dirty="0" err="1" smtClean="0">
                          <a:latin typeface="Garamond" panose="02020404030301010803" pitchFamily="18" charset="0"/>
                        </a:rPr>
                        <a:t>Chercheur.euse</a:t>
                      </a:r>
                      <a:r>
                        <a:rPr lang="fr-FR" sz="2000" baseline="0" dirty="0" smtClean="0">
                          <a:latin typeface="Garamond" panose="02020404030301010803" pitchFamily="18" charset="0"/>
                        </a:rPr>
                        <a:t> universitaire</a:t>
                      </a:r>
                      <a:endParaRPr lang="fr-FR" sz="2000" b="1" baseline="0" dirty="0" smtClean="0">
                        <a:solidFill>
                          <a:srgbClr val="00B050"/>
                        </a:solidFill>
                        <a:latin typeface="Garamond" panose="02020404030301010803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dirty="0" smtClean="0">
                          <a:latin typeface="Garamond" panose="02020404030301010803" pitchFamily="18" charset="0"/>
                        </a:rPr>
                        <a:t>#2 : </a:t>
                      </a:r>
                      <a:r>
                        <a:rPr lang="fr-FR" sz="2000" dirty="0" err="1" smtClean="0">
                          <a:latin typeface="Garamond" panose="02020404030301010803" pitchFamily="18" charset="0"/>
                        </a:rPr>
                        <a:t>Chercheur.euse</a:t>
                      </a:r>
                      <a:r>
                        <a:rPr lang="fr-FR" sz="2000" baseline="0" dirty="0" smtClean="0">
                          <a:latin typeface="Garamond" panose="02020404030301010803" pitchFamily="18" charset="0"/>
                        </a:rPr>
                        <a:t> clinicien.ne universitaire</a:t>
                      </a:r>
                      <a:endParaRPr lang="fr-FR" sz="2000" b="0" baseline="0" dirty="0" smtClean="0">
                        <a:solidFill>
                          <a:schemeClr val="dk1"/>
                        </a:solidFill>
                        <a:latin typeface="Garamond" panose="02020404030301010803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aseline="0" dirty="0" smtClean="0">
                          <a:latin typeface="Garamond" panose="02020404030301010803" pitchFamily="18" charset="0"/>
                        </a:rPr>
                        <a:t>#3: Chercheur de collège (</a:t>
                      </a:r>
                      <a:r>
                        <a:rPr lang="fr-FR" sz="2000" dirty="0" smtClean="0">
                          <a:latin typeface="Garamond" panose="02020404030301010803" pitchFamily="18" charset="0"/>
                        </a:rPr>
                        <a:t>Avec ou sans PhD</a:t>
                      </a:r>
                      <a:r>
                        <a:rPr lang="fr-CA" sz="2000" dirty="0" smtClean="0">
                          <a:latin typeface="Garamond" panose="02020404030301010803" pitchFamily="18" charset="0"/>
                        </a:rPr>
                        <a:t>)</a:t>
                      </a:r>
                      <a:endParaRPr lang="fr-CA" sz="2000" dirty="0" smtClean="0">
                        <a:solidFill>
                          <a:srgbClr val="00B0F0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3374434"/>
                  </a:ext>
                </a:extLst>
              </a:tr>
              <a:tr h="1285056">
                <a:tc>
                  <a:txBody>
                    <a:bodyPr/>
                    <a:lstStyle/>
                    <a:p>
                      <a:r>
                        <a:rPr lang="fr-FR" sz="2000" dirty="0" smtClean="0">
                          <a:latin typeface="Garamond" panose="02020404030301010803" pitchFamily="18" charset="0"/>
                        </a:rPr>
                        <a:t>Cochercheur</a:t>
                      </a:r>
                    </a:p>
                    <a:p>
                      <a:r>
                        <a:rPr lang="fr-FR" sz="2000" dirty="0" err="1" smtClean="0">
                          <a:latin typeface="Garamond" panose="02020404030301010803" pitchFamily="18" charset="0"/>
                        </a:rPr>
                        <a:t>Cochercheuse</a:t>
                      </a:r>
                      <a:endParaRPr lang="fr-FR" sz="2000" dirty="0" smtClean="0">
                        <a:latin typeface="Garamond" panose="02020404030301010803" pitchFamily="18" charset="0"/>
                      </a:endParaRPr>
                    </a:p>
                    <a:p>
                      <a:r>
                        <a:rPr lang="fr-FR" sz="2000" dirty="0" smtClean="0">
                          <a:latin typeface="Garamond" panose="02020404030301010803" pitchFamily="18" charset="0"/>
                        </a:rPr>
                        <a:t>(en</a:t>
                      </a:r>
                      <a:r>
                        <a:rPr lang="fr-FR" sz="2000" baseline="0" dirty="0" smtClean="0">
                          <a:latin typeface="Garamond" panose="02020404030301010803" pitchFamily="18" charset="0"/>
                        </a:rPr>
                        <a:t> nombre illimité)</a:t>
                      </a:r>
                      <a:endParaRPr lang="fr-CA" sz="20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dirty="0" smtClean="0">
                          <a:latin typeface="Garamond" panose="02020404030301010803" pitchFamily="18" charset="0"/>
                        </a:rPr>
                        <a:t>#1 : </a:t>
                      </a:r>
                      <a:r>
                        <a:rPr lang="fr-FR" sz="2000" dirty="0" err="1" smtClean="0">
                          <a:latin typeface="Garamond" panose="02020404030301010803" pitchFamily="18" charset="0"/>
                        </a:rPr>
                        <a:t>Chercheur.euse</a:t>
                      </a:r>
                      <a:r>
                        <a:rPr lang="fr-FR" sz="2000" baseline="0" dirty="0" smtClean="0">
                          <a:latin typeface="Garamond" panose="02020404030301010803" pitchFamily="18" charset="0"/>
                        </a:rPr>
                        <a:t> universitaire</a:t>
                      </a:r>
                      <a:endParaRPr lang="fr-FR" sz="2000" b="1" baseline="0" dirty="0" smtClean="0">
                        <a:solidFill>
                          <a:srgbClr val="00B050"/>
                        </a:solidFill>
                        <a:latin typeface="Garamond" panose="02020404030301010803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dirty="0" smtClean="0">
                          <a:latin typeface="Garamond" panose="02020404030301010803" pitchFamily="18" charset="0"/>
                        </a:rPr>
                        <a:t>#2 : </a:t>
                      </a:r>
                      <a:r>
                        <a:rPr lang="fr-FR" sz="2000" dirty="0" err="1" smtClean="0">
                          <a:latin typeface="Garamond" panose="02020404030301010803" pitchFamily="18" charset="0"/>
                        </a:rPr>
                        <a:t>Chercheur.euse</a:t>
                      </a:r>
                      <a:r>
                        <a:rPr lang="fr-FR" sz="2000" baseline="0" dirty="0" smtClean="0">
                          <a:latin typeface="Garamond" panose="02020404030301010803" pitchFamily="18" charset="0"/>
                        </a:rPr>
                        <a:t> universitaire clinicien.ne</a:t>
                      </a:r>
                      <a:endParaRPr lang="fr-FR" sz="2000" b="0" baseline="0" dirty="0" smtClean="0">
                        <a:solidFill>
                          <a:schemeClr val="dk1"/>
                        </a:solidFill>
                        <a:latin typeface="Garamond" panose="02020404030301010803" pitchFamily="18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aseline="0" dirty="0" smtClean="0">
                          <a:latin typeface="Garamond" panose="02020404030301010803" pitchFamily="18" charset="0"/>
                        </a:rPr>
                        <a:t>#3: </a:t>
                      </a:r>
                      <a:r>
                        <a:rPr lang="fr-FR" sz="2000" baseline="0" dirty="0" err="1" smtClean="0">
                          <a:latin typeface="Garamond" panose="02020404030301010803" pitchFamily="18" charset="0"/>
                        </a:rPr>
                        <a:t>Chercheur.euse</a:t>
                      </a:r>
                      <a:r>
                        <a:rPr lang="fr-FR" sz="2000" baseline="0" dirty="0" smtClean="0">
                          <a:latin typeface="Garamond" panose="02020404030301010803" pitchFamily="18" charset="0"/>
                        </a:rPr>
                        <a:t> de collège (</a:t>
                      </a:r>
                      <a:r>
                        <a:rPr lang="fr-FR" sz="2000" dirty="0" smtClean="0">
                          <a:latin typeface="Garamond" panose="02020404030301010803" pitchFamily="18" charset="0"/>
                        </a:rPr>
                        <a:t>Avec ou sans PhD</a:t>
                      </a:r>
                      <a:r>
                        <a:rPr lang="fr-CA" sz="2000" dirty="0" smtClean="0">
                          <a:latin typeface="Garamond" panose="02020404030301010803" pitchFamily="18" charset="0"/>
                        </a:rPr>
                        <a:t>)</a:t>
                      </a:r>
                      <a:endParaRPr lang="fr-FR" sz="2000" baseline="0" dirty="0" smtClean="0">
                        <a:solidFill>
                          <a:srgbClr val="00B0F0"/>
                        </a:solidFill>
                        <a:latin typeface="Garamond" panose="02020404030301010803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dirty="0" smtClean="0">
                          <a:solidFill>
                            <a:schemeClr val="dk1"/>
                          </a:solidFill>
                          <a:latin typeface="Garamond" panose="02020404030301010803" pitchFamily="18" charset="0"/>
                        </a:rPr>
                        <a:t>#4</a:t>
                      </a:r>
                      <a:r>
                        <a:rPr lang="fr-FR" sz="2000" baseline="0" dirty="0" smtClean="0">
                          <a:solidFill>
                            <a:schemeClr val="dk1"/>
                          </a:solidFill>
                          <a:latin typeface="Garamond" panose="02020404030301010803" pitchFamily="18" charset="0"/>
                        </a:rPr>
                        <a:t> : Autres statuts en recherche (voir les RGC)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905248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>
            <p:custDataLst>
              <p:tags r:id="rId3"/>
            </p:custDataLst>
          </p:nvPr>
        </p:nvSpPr>
        <p:spPr>
          <a:xfrm>
            <a:off x="176131" y="1216900"/>
            <a:ext cx="858661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fr-CA" sz="2000" dirty="0">
                <a:latin typeface="Garamond" panose="02020404030301010803" pitchFamily="18" charset="0"/>
              </a:rPr>
              <a:t>Au moins </a:t>
            </a:r>
            <a:r>
              <a:rPr lang="fr-CA" sz="2000" b="1" dirty="0" smtClean="0">
                <a:latin typeface="Garamond" panose="02020404030301010803" pitchFamily="18" charset="0"/>
              </a:rPr>
              <a:t>4 </a:t>
            </a:r>
            <a:r>
              <a:rPr lang="fr-CA" sz="2000" b="1" dirty="0">
                <a:latin typeface="Garamond" panose="02020404030301010803" pitchFamily="18" charset="0"/>
              </a:rPr>
              <a:t>personnes </a:t>
            </a:r>
            <a:r>
              <a:rPr lang="fr-CA" sz="2000" dirty="0">
                <a:latin typeface="Garamond" panose="02020404030301010803" pitchFamily="18" charset="0"/>
              </a:rPr>
              <a:t>provenant d’au moins </a:t>
            </a:r>
            <a:r>
              <a:rPr lang="fr-CA" sz="2000" b="1" dirty="0" smtClean="0">
                <a:latin typeface="Garamond" panose="02020404030301010803" pitchFamily="18" charset="0"/>
              </a:rPr>
              <a:t>2 </a:t>
            </a:r>
            <a:r>
              <a:rPr lang="fr-CA" sz="2000" b="1" dirty="0">
                <a:latin typeface="Garamond" panose="02020404030301010803" pitchFamily="18" charset="0"/>
              </a:rPr>
              <a:t>secteurs </a:t>
            </a:r>
            <a:r>
              <a:rPr lang="fr-CA" sz="2000" dirty="0" smtClean="0">
                <a:latin typeface="Garamond" panose="02020404030301010803" pitchFamily="18" charset="0"/>
              </a:rPr>
              <a:t>des </a:t>
            </a:r>
            <a:r>
              <a:rPr lang="fr-CA" sz="2000" dirty="0">
                <a:latin typeface="Garamond" panose="02020404030301010803" pitchFamily="18" charset="0"/>
              </a:rPr>
              <a:t>FRQ différents </a:t>
            </a:r>
            <a:r>
              <a:rPr lang="fr-CA" sz="2000" dirty="0" smtClean="0">
                <a:latin typeface="Garamond" panose="02020404030301010803" pitchFamily="18" charset="0"/>
              </a:rPr>
              <a:t>(FRQNT, FRQS, FRQSC) </a:t>
            </a:r>
            <a:r>
              <a:rPr lang="fr-CA" sz="2000" dirty="0">
                <a:latin typeface="Garamond" panose="02020404030301010803" pitchFamily="18" charset="0"/>
              </a:rPr>
              <a:t>et répondant à l’un des statuts en recherche </a:t>
            </a:r>
            <a:r>
              <a:rPr lang="fr-CA" sz="2000" b="1" dirty="0" smtClean="0">
                <a:latin typeface="Garamond" panose="02020404030301010803" pitchFamily="18" charset="0"/>
              </a:rPr>
              <a:t>1, 2 ou 3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fr-CA" sz="2000" dirty="0" smtClean="0">
                <a:latin typeface="Garamond" panose="02020404030301010803" pitchFamily="18" charset="0"/>
              </a:rPr>
              <a:t>Au moins </a:t>
            </a:r>
            <a:r>
              <a:rPr lang="fr-CA" sz="2000" b="1" dirty="0" smtClean="0">
                <a:latin typeface="Garamond" panose="02020404030301010803" pitchFamily="18" charset="0"/>
              </a:rPr>
              <a:t>1 personne </a:t>
            </a:r>
            <a:r>
              <a:rPr lang="fr-CA" sz="2000" dirty="0" smtClean="0">
                <a:latin typeface="Garamond" panose="02020404030301010803" pitchFamily="18" charset="0"/>
              </a:rPr>
              <a:t>répondant au statut de recherche </a:t>
            </a:r>
            <a:r>
              <a:rPr lang="fr-CA" sz="2000" b="1" dirty="0" smtClean="0">
                <a:latin typeface="Garamond" panose="02020404030301010803" pitchFamily="18" charset="0"/>
              </a:rPr>
              <a:t>4 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fr-CA" sz="2000" b="1" dirty="0" smtClean="0">
                <a:latin typeface="Garamond" panose="02020404030301010803" pitchFamily="18" charset="0"/>
              </a:rPr>
              <a:t>Établissement </a:t>
            </a:r>
            <a:r>
              <a:rPr lang="fr-CA" sz="2000" dirty="0">
                <a:latin typeface="Garamond" panose="02020404030301010803" pitchFamily="18" charset="0"/>
              </a:rPr>
              <a:t>du </a:t>
            </a:r>
            <a:r>
              <a:rPr lang="fr-CA" sz="2000" b="1" dirty="0" err="1" smtClean="0">
                <a:latin typeface="Garamond" panose="02020404030301010803" pitchFamily="18" charset="0"/>
              </a:rPr>
              <a:t>chercheur.euse</a:t>
            </a:r>
            <a:r>
              <a:rPr lang="fr-CA" sz="2000" b="1" dirty="0" smtClean="0">
                <a:latin typeface="Garamond" panose="02020404030301010803" pitchFamily="18" charset="0"/>
              </a:rPr>
              <a:t> </a:t>
            </a:r>
            <a:r>
              <a:rPr lang="fr-CA" sz="2000" b="1" dirty="0" err="1" smtClean="0">
                <a:latin typeface="Garamond" panose="02020404030301010803" pitchFamily="18" charset="0"/>
              </a:rPr>
              <a:t>principal.e</a:t>
            </a:r>
            <a:r>
              <a:rPr lang="fr-CA" sz="2000" b="1" dirty="0" smtClean="0">
                <a:latin typeface="Garamond" panose="02020404030301010803" pitchFamily="18" charset="0"/>
              </a:rPr>
              <a:t> </a:t>
            </a:r>
            <a:r>
              <a:rPr lang="fr-CA" sz="2000" dirty="0">
                <a:latin typeface="Garamond" panose="02020404030301010803" pitchFamily="18" charset="0"/>
              </a:rPr>
              <a:t>et d’au moins 1 personne répondant au statut </a:t>
            </a:r>
            <a:r>
              <a:rPr lang="fr-CA" sz="2000" b="1" dirty="0">
                <a:latin typeface="Garamond" panose="02020404030301010803" pitchFamily="18" charset="0"/>
              </a:rPr>
              <a:t>4 </a:t>
            </a:r>
            <a:r>
              <a:rPr lang="fr-CA" sz="2000" dirty="0" smtClean="0">
                <a:latin typeface="Garamond" panose="02020404030301010803" pitchFamily="18" charset="0"/>
              </a:rPr>
              <a:t>provenant </a:t>
            </a:r>
            <a:r>
              <a:rPr lang="fr-CA" sz="2000" dirty="0">
                <a:latin typeface="Garamond" panose="02020404030301010803" pitchFamily="18" charset="0"/>
              </a:rPr>
              <a:t>des </a:t>
            </a:r>
            <a:r>
              <a:rPr lang="fr-CA" sz="2000" b="1" dirty="0">
                <a:latin typeface="Garamond" panose="02020404030301010803" pitchFamily="18" charset="0"/>
              </a:rPr>
              <a:t>régions admissibles </a:t>
            </a:r>
            <a:r>
              <a:rPr lang="fr-CA" sz="2000" dirty="0">
                <a:latin typeface="Garamond" panose="02020404030301010803" pitchFamily="18" charset="0"/>
              </a:rPr>
              <a:t>(voir Règles)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endParaRPr lang="fr-CA" sz="2000" b="1" dirty="0">
              <a:latin typeface="Garamond" panose="02020404030301010803" pitchFamily="18" charset="0"/>
            </a:endParaRP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A" smtClean="0"/>
              <a:t>10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23001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65462" y="336251"/>
            <a:ext cx="8856617" cy="943909"/>
          </a:xfrm>
        </p:spPr>
        <p:txBody>
          <a:bodyPr>
            <a:noAutofit/>
          </a:bodyPr>
          <a:lstStyle/>
          <a:p>
            <a:r>
              <a:rPr lang="fr-CA" dirty="0" smtClean="0">
                <a:solidFill>
                  <a:schemeClr val="bg1"/>
                </a:solidFill>
                <a:latin typeface="Garamond" panose="02020404030301010803" pitchFamily="18" charset="0"/>
              </a:rPr>
              <a:t>Living </a:t>
            </a:r>
            <a:r>
              <a:rPr lang="fr-CA" dirty="0" err="1" smtClean="0">
                <a:solidFill>
                  <a:schemeClr val="bg1"/>
                </a:solidFill>
                <a:latin typeface="Garamond" panose="02020404030301010803" pitchFamily="18" charset="0"/>
              </a:rPr>
              <a:t>Lab</a:t>
            </a:r>
            <a:r>
              <a:rPr lang="fr-CA" dirty="0" smtClean="0">
                <a:solidFill>
                  <a:schemeClr val="bg1"/>
                </a:solidFill>
                <a:latin typeface="Garamond" panose="02020404030301010803" pitchFamily="18" charset="0"/>
              </a:rPr>
              <a:t> – Région : participation </a:t>
            </a:r>
            <a:r>
              <a:rPr lang="fr-CA" dirty="0">
                <a:solidFill>
                  <a:schemeClr val="bg1"/>
                </a:solidFill>
                <a:latin typeface="Garamond" panose="02020404030301010803" pitchFamily="18" charset="0"/>
              </a:rPr>
              <a:t>à plus d’un </a:t>
            </a:r>
            <a:r>
              <a:rPr lang="fr-CA" dirty="0" smtClean="0">
                <a:solidFill>
                  <a:schemeClr val="bg1"/>
                </a:solidFill>
                <a:latin typeface="Garamond" panose="02020404030301010803" pitchFamily="18" charset="0"/>
              </a:rPr>
              <a:t>projet</a:t>
            </a:r>
            <a:endParaRPr lang="fr-CA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33137" y="1541418"/>
            <a:ext cx="8223183" cy="4886814"/>
          </a:xfrm>
        </p:spPr>
        <p:txBody>
          <a:bodyPr>
            <a:normAutofit/>
          </a:bodyPr>
          <a:lstStyle/>
          <a:p>
            <a:r>
              <a:rPr lang="fr-CA" sz="2600" dirty="0">
                <a:latin typeface="Garamond" panose="02020404030301010803" pitchFamily="18" charset="0"/>
              </a:rPr>
              <a:t>Une </a:t>
            </a:r>
            <a:r>
              <a:rPr lang="fr-CA" sz="2600" b="1" dirty="0">
                <a:latin typeface="Garamond" panose="02020404030301010803" pitchFamily="18" charset="0"/>
              </a:rPr>
              <a:t>seule demande </a:t>
            </a:r>
            <a:r>
              <a:rPr lang="fr-CA" sz="2600" dirty="0">
                <a:latin typeface="Garamond" panose="02020404030301010803" pitchFamily="18" charset="0"/>
              </a:rPr>
              <a:t>peut être déposée par un même chercheur principal ou une même chercheuse principale, tous volets </a:t>
            </a:r>
            <a:r>
              <a:rPr lang="fr-CA" sz="2600" dirty="0" smtClean="0">
                <a:latin typeface="Garamond" panose="02020404030301010803" pitchFamily="18" charset="0"/>
              </a:rPr>
              <a:t>confondus</a:t>
            </a:r>
            <a:endParaRPr lang="fr-CA" sz="2600" dirty="0">
              <a:latin typeface="Garamond" panose="02020404030301010803" pitchFamily="18" charset="0"/>
            </a:endParaRPr>
          </a:p>
          <a:p>
            <a:r>
              <a:rPr lang="fr-CA" sz="2600" dirty="0" smtClean="0">
                <a:latin typeface="Garamond" panose="02020404030301010803" pitchFamily="18" charset="0"/>
              </a:rPr>
              <a:t>Une </a:t>
            </a:r>
            <a:r>
              <a:rPr lang="fr-CA" sz="2600" dirty="0">
                <a:latin typeface="Garamond" panose="02020404030301010803" pitchFamily="18" charset="0"/>
              </a:rPr>
              <a:t>personne </a:t>
            </a:r>
            <a:r>
              <a:rPr lang="fr-CA" sz="2600" b="1" dirty="0">
                <a:latin typeface="Garamond" panose="02020404030301010803" pitchFamily="18" charset="0"/>
              </a:rPr>
              <a:t>détenant</a:t>
            </a:r>
            <a:r>
              <a:rPr lang="fr-CA" sz="2600" dirty="0">
                <a:latin typeface="Garamond" panose="02020404030301010803" pitchFamily="18" charset="0"/>
              </a:rPr>
              <a:t> à titre de chercheur principal ou de chercheuse principale </a:t>
            </a:r>
            <a:r>
              <a:rPr lang="fr-CA" sz="2600" b="1" dirty="0">
                <a:latin typeface="Garamond" panose="02020404030301010803" pitchFamily="18" charset="0"/>
              </a:rPr>
              <a:t>un octroi </a:t>
            </a:r>
            <a:r>
              <a:rPr lang="fr-CA" sz="2600" dirty="0">
                <a:latin typeface="Garamond" panose="02020404030301010803" pitchFamily="18" charset="0"/>
              </a:rPr>
              <a:t>de subvention du volet Living </a:t>
            </a:r>
            <a:r>
              <a:rPr lang="fr-CA" sz="2600" dirty="0" err="1">
                <a:latin typeface="Garamond" panose="02020404030301010803" pitchFamily="18" charset="0"/>
              </a:rPr>
              <a:t>Lab</a:t>
            </a:r>
            <a:r>
              <a:rPr lang="fr-CA" sz="2600" dirty="0">
                <a:latin typeface="Garamond" panose="02020404030301010803" pitchFamily="18" charset="0"/>
              </a:rPr>
              <a:t> de la plateforme de financements suite aux deux premiers concours ne peut être responsable d’une demande soumise à ce volet dans le cadre de ce troisième </a:t>
            </a:r>
            <a:r>
              <a:rPr lang="fr-CA" sz="2600" dirty="0" smtClean="0">
                <a:latin typeface="Garamond" panose="02020404030301010803" pitchFamily="18" charset="0"/>
              </a:rPr>
              <a:t>concours</a:t>
            </a:r>
          </a:p>
          <a:p>
            <a:r>
              <a:rPr lang="fr-CA" sz="2600" dirty="0">
                <a:latin typeface="Garamond" panose="02020404030301010803" pitchFamily="18" charset="0"/>
              </a:rPr>
              <a:t>Une personne responsable d’une demande dans </a:t>
            </a:r>
            <a:r>
              <a:rPr lang="fr-CA" sz="2600" dirty="0" smtClean="0">
                <a:latin typeface="Garamond" panose="02020404030301010803" pitchFamily="18" charset="0"/>
              </a:rPr>
              <a:t>ce </a:t>
            </a:r>
            <a:r>
              <a:rPr lang="fr-CA" sz="2600" dirty="0">
                <a:latin typeface="Garamond" panose="02020404030301010803" pitchFamily="18" charset="0"/>
              </a:rPr>
              <a:t>volet peut aussi agir à titre de codirecteur, codirectrice, cochercheur ou </a:t>
            </a:r>
            <a:r>
              <a:rPr lang="fr-CA" sz="2600" dirty="0" err="1">
                <a:latin typeface="Garamond" panose="02020404030301010803" pitchFamily="18" charset="0"/>
              </a:rPr>
              <a:t>cochercheuse</a:t>
            </a:r>
            <a:r>
              <a:rPr lang="fr-CA" sz="2600" dirty="0">
                <a:latin typeface="Garamond" panose="02020404030301010803" pitchFamily="18" charset="0"/>
              </a:rPr>
              <a:t> dans un </a:t>
            </a:r>
            <a:r>
              <a:rPr lang="fr-CA" sz="2600" b="1" dirty="0">
                <a:latin typeface="Garamond" panose="02020404030301010803" pitchFamily="18" charset="0"/>
              </a:rPr>
              <a:t>maximum de deux demandes</a:t>
            </a:r>
            <a:endParaRPr lang="fr-CA" sz="2600" b="1" dirty="0" smtClean="0">
              <a:latin typeface="Garamond" panose="02020404030301010803" pitchFamily="18" charset="0"/>
            </a:endParaRPr>
          </a:p>
          <a:p>
            <a:endParaRPr lang="fr-CA" sz="2400" dirty="0">
              <a:latin typeface="Garamond" panose="02020404030301010803" pitchFamily="18" charset="0"/>
            </a:endParaRPr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A" smtClean="0"/>
              <a:t>11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25796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294627" y="336251"/>
            <a:ext cx="8468118" cy="943909"/>
          </a:xfrm>
        </p:spPr>
        <p:txBody>
          <a:bodyPr>
            <a:normAutofit/>
          </a:bodyPr>
          <a:lstStyle/>
          <a:p>
            <a:r>
              <a:rPr lang="fr-CA" dirty="0" smtClean="0">
                <a:solidFill>
                  <a:schemeClr val="bg1"/>
                </a:solidFill>
                <a:latin typeface="Garamond" panose="02020404030301010803" pitchFamily="18" charset="0"/>
              </a:rPr>
              <a:t>Living </a:t>
            </a:r>
            <a:r>
              <a:rPr lang="fr-CA" dirty="0" err="1" smtClean="0">
                <a:solidFill>
                  <a:schemeClr val="bg1"/>
                </a:solidFill>
                <a:latin typeface="Garamond" panose="02020404030301010803" pitchFamily="18" charset="0"/>
              </a:rPr>
              <a:t>Lab</a:t>
            </a:r>
            <a:r>
              <a:rPr lang="fr-CA" dirty="0" smtClean="0">
                <a:solidFill>
                  <a:schemeClr val="bg1"/>
                </a:solidFill>
                <a:latin typeface="Garamond" panose="02020404030301010803" pitchFamily="18" charset="0"/>
              </a:rPr>
              <a:t> – Région : critères d’évaluation</a:t>
            </a:r>
            <a:endParaRPr lang="fr-CA" dirty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graphicFrame>
        <p:nvGraphicFramePr>
          <p:cNvPr id="4" name="Diagramme 3"/>
          <p:cNvGraphicFramePr/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954419345"/>
              </p:ext>
            </p:extLst>
          </p:nvPr>
        </p:nvGraphicFramePr>
        <p:xfrm>
          <a:off x="139337" y="1280161"/>
          <a:ext cx="8891452" cy="50761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A" smtClean="0"/>
              <a:t>12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00288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294627" y="336251"/>
            <a:ext cx="8468118" cy="943909"/>
          </a:xfrm>
        </p:spPr>
        <p:txBody>
          <a:bodyPr>
            <a:normAutofit/>
          </a:bodyPr>
          <a:lstStyle/>
          <a:p>
            <a:r>
              <a:rPr lang="fr-CA" dirty="0" smtClean="0">
                <a:solidFill>
                  <a:schemeClr val="bg1"/>
                </a:solidFill>
                <a:latin typeface="Garamond" panose="02020404030301010803" pitchFamily="18" charset="0"/>
              </a:rPr>
              <a:t>Living </a:t>
            </a:r>
            <a:r>
              <a:rPr lang="fr-CA" dirty="0" err="1" smtClean="0">
                <a:solidFill>
                  <a:schemeClr val="bg1"/>
                </a:solidFill>
                <a:latin typeface="Garamond" panose="02020404030301010803" pitchFamily="18" charset="0"/>
              </a:rPr>
              <a:t>Lab</a:t>
            </a:r>
            <a:r>
              <a:rPr lang="fr-CA" dirty="0" smtClean="0">
                <a:solidFill>
                  <a:schemeClr val="bg1"/>
                </a:solidFill>
                <a:latin typeface="Garamond" panose="02020404030301010803" pitchFamily="18" charset="0"/>
              </a:rPr>
              <a:t> – Région : documents obligatoires</a:t>
            </a:r>
            <a:endParaRPr lang="fr-CA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33137" y="1541418"/>
            <a:ext cx="8329608" cy="4886814"/>
          </a:xfrm>
        </p:spPr>
        <p:txBody>
          <a:bodyPr>
            <a:normAutofit fontScale="92500"/>
          </a:bodyPr>
          <a:lstStyle/>
          <a:p>
            <a:r>
              <a:rPr lang="fr-CA" sz="2600" dirty="0" smtClean="0">
                <a:latin typeface="Garamond" panose="02020404030301010803" pitchFamily="18" charset="0"/>
              </a:rPr>
              <a:t>Un </a:t>
            </a:r>
            <a:r>
              <a:rPr lang="fr-CA" sz="2600" dirty="0">
                <a:latin typeface="Garamond" panose="02020404030301010803" pitchFamily="18" charset="0"/>
              </a:rPr>
              <a:t>texte de maximum dix pages </a:t>
            </a:r>
            <a:r>
              <a:rPr lang="fr-CA" sz="2600" b="1" dirty="0">
                <a:latin typeface="Garamond" panose="02020404030301010803" pitchFamily="18" charset="0"/>
              </a:rPr>
              <a:t>décrivant le </a:t>
            </a:r>
            <a:r>
              <a:rPr lang="fr-CA" sz="2600" b="1" dirty="0" smtClean="0">
                <a:latin typeface="Garamond" panose="02020404030301010803" pitchFamily="18" charset="0"/>
              </a:rPr>
              <a:t>projet </a:t>
            </a:r>
            <a:r>
              <a:rPr lang="fr-CA" sz="2600" dirty="0" smtClean="0">
                <a:latin typeface="Garamond" panose="02020404030301010803" pitchFamily="18" charset="0"/>
              </a:rPr>
              <a:t>(incluant </a:t>
            </a:r>
            <a:r>
              <a:rPr lang="fr-CA" sz="2600" dirty="0">
                <a:latin typeface="Garamond" panose="02020404030301010803" pitchFamily="18" charset="0"/>
              </a:rPr>
              <a:t>références, tableaux, figures et </a:t>
            </a:r>
            <a:r>
              <a:rPr lang="fr-CA" sz="2600" dirty="0" smtClean="0">
                <a:latin typeface="Garamond" panose="02020404030301010803" pitchFamily="18" charset="0"/>
              </a:rPr>
              <a:t>graphiques)</a:t>
            </a:r>
          </a:p>
          <a:p>
            <a:r>
              <a:rPr lang="fr-CA" sz="2600" dirty="0" smtClean="0">
                <a:latin typeface="Garamond" panose="02020404030301010803" pitchFamily="18" charset="0"/>
              </a:rPr>
              <a:t>Un </a:t>
            </a:r>
            <a:r>
              <a:rPr lang="fr-CA" sz="2600" b="1" dirty="0">
                <a:latin typeface="Garamond" panose="02020404030301010803" pitchFamily="18" charset="0"/>
              </a:rPr>
              <a:t>CV abrégé </a:t>
            </a:r>
            <a:r>
              <a:rPr lang="fr-CA" sz="2600" dirty="0" smtClean="0">
                <a:latin typeface="Garamond" panose="02020404030301010803" pitchFamily="18" charset="0"/>
              </a:rPr>
              <a:t>FRQ pour chaque membre (sauf les collaborateurs)</a:t>
            </a:r>
          </a:p>
          <a:p>
            <a:r>
              <a:rPr lang="fr-CA" sz="2600" dirty="0">
                <a:latin typeface="Garamond" panose="02020404030301010803" pitchFamily="18" charset="0"/>
              </a:rPr>
              <a:t>Trois pages maximum de </a:t>
            </a:r>
            <a:r>
              <a:rPr lang="fr-CA" sz="2600" b="1" dirty="0">
                <a:latin typeface="Garamond" panose="02020404030301010803" pitchFamily="18" charset="0"/>
              </a:rPr>
              <a:t>justifications </a:t>
            </a:r>
            <a:r>
              <a:rPr lang="fr-CA" sz="2600" b="1" dirty="0" smtClean="0">
                <a:latin typeface="Garamond" panose="02020404030301010803" pitchFamily="18" charset="0"/>
              </a:rPr>
              <a:t>budgétaires</a:t>
            </a:r>
          </a:p>
          <a:p>
            <a:r>
              <a:rPr lang="fr-CA" sz="2600" b="1" dirty="0">
                <a:latin typeface="Garamond" panose="02020404030301010803" pitchFamily="18" charset="0"/>
              </a:rPr>
              <a:t>Lettre(s) d’appui </a:t>
            </a:r>
            <a:r>
              <a:rPr lang="fr-CA" sz="2600" dirty="0">
                <a:latin typeface="Garamond" panose="02020404030301010803" pitchFamily="18" charset="0"/>
              </a:rPr>
              <a:t>des acteurs du milieu et/ou des usagers impliqués dans le Living </a:t>
            </a:r>
            <a:r>
              <a:rPr lang="fr-CA" sz="2600" dirty="0" err="1" smtClean="0">
                <a:latin typeface="Garamond" panose="02020404030301010803" pitchFamily="18" charset="0"/>
              </a:rPr>
              <a:t>Lab</a:t>
            </a:r>
            <a:endParaRPr lang="fr-CA" sz="2600" dirty="0" smtClean="0">
              <a:latin typeface="Garamond" panose="02020404030301010803" pitchFamily="18" charset="0"/>
            </a:endParaRPr>
          </a:p>
          <a:p>
            <a:r>
              <a:rPr lang="fr-CA" sz="2600" dirty="0">
                <a:latin typeface="Garamond" panose="02020404030301010803" pitchFamily="18" charset="0"/>
              </a:rPr>
              <a:t>S’il y a lieu, les </a:t>
            </a:r>
            <a:r>
              <a:rPr lang="fr-CA" sz="2600" b="1" dirty="0">
                <a:latin typeface="Garamond" panose="02020404030301010803" pitchFamily="18" charset="0"/>
              </a:rPr>
              <a:t>justifications éthiques </a:t>
            </a:r>
            <a:r>
              <a:rPr lang="fr-CA" sz="2600" dirty="0">
                <a:latin typeface="Garamond" panose="02020404030301010803" pitchFamily="18" charset="0"/>
              </a:rPr>
              <a:t>d’une page maximum pour l’utilisation de sujets humains ou animaux, de produits du corps humain ou </a:t>
            </a:r>
            <a:r>
              <a:rPr lang="fr-CA" sz="2600" dirty="0" smtClean="0">
                <a:latin typeface="Garamond" panose="02020404030301010803" pitchFamily="18" charset="0"/>
              </a:rPr>
              <a:t>d'animaux</a:t>
            </a:r>
          </a:p>
          <a:p>
            <a:r>
              <a:rPr lang="fr-CA" sz="2600" dirty="0">
                <a:latin typeface="Garamond" panose="02020404030301010803" pitchFamily="18" charset="0"/>
              </a:rPr>
              <a:t>S’il y a lieu, document(s) à joindre </a:t>
            </a:r>
            <a:r>
              <a:rPr lang="fr-CA" sz="2600" dirty="0" smtClean="0">
                <a:latin typeface="Garamond" panose="02020404030301010803" pitchFamily="18" charset="0"/>
              </a:rPr>
              <a:t>obligatoirement </a:t>
            </a:r>
            <a:r>
              <a:rPr lang="fr-CA" sz="2600" dirty="0">
                <a:latin typeface="Garamond" panose="02020404030301010803" pitchFamily="18" charset="0"/>
              </a:rPr>
              <a:t>à la section </a:t>
            </a:r>
            <a:r>
              <a:rPr lang="fr-CA" sz="2600" dirty="0" smtClean="0">
                <a:latin typeface="Garamond" panose="02020404030301010803" pitchFamily="18" charset="0"/>
              </a:rPr>
              <a:t>« Autres documents » </a:t>
            </a:r>
            <a:r>
              <a:rPr lang="fr-CA" sz="2600" dirty="0">
                <a:latin typeface="Garamond" panose="02020404030301010803" pitchFamily="18" charset="0"/>
              </a:rPr>
              <a:t>du formulaire pour l’admissibilité d’une personne responsable de la demande ou </a:t>
            </a:r>
            <a:r>
              <a:rPr lang="fr-CA" sz="2600" dirty="0" smtClean="0">
                <a:latin typeface="Garamond" panose="02020404030301010803" pitchFamily="18" charset="0"/>
              </a:rPr>
              <a:t>d’</a:t>
            </a:r>
            <a:r>
              <a:rPr lang="fr-CA" sz="2600" dirty="0" err="1" smtClean="0">
                <a:latin typeface="Garamond" panose="02020404030301010803" pitchFamily="18" charset="0"/>
              </a:rPr>
              <a:t>un.e</a:t>
            </a:r>
            <a:r>
              <a:rPr lang="fr-CA" sz="2600" dirty="0" smtClean="0">
                <a:latin typeface="Garamond" panose="02020404030301010803" pitchFamily="18" charset="0"/>
              </a:rPr>
              <a:t> </a:t>
            </a:r>
            <a:r>
              <a:rPr lang="fr-CA" sz="2600" dirty="0" err="1" smtClean="0">
                <a:latin typeface="Garamond" panose="02020404030301010803" pitchFamily="18" charset="0"/>
              </a:rPr>
              <a:t>cochercheur.e</a:t>
            </a:r>
            <a:r>
              <a:rPr lang="fr-CA" sz="2600" dirty="0">
                <a:latin typeface="Garamond" panose="02020404030301010803" pitchFamily="18" charset="0"/>
              </a:rPr>
              <a:t> </a:t>
            </a:r>
            <a:r>
              <a:rPr lang="fr-CA" sz="2600" dirty="0" smtClean="0">
                <a:latin typeface="Garamond" panose="02020404030301010803" pitchFamily="18" charset="0"/>
              </a:rPr>
              <a:t>répondant aux statuts de </a:t>
            </a:r>
            <a:r>
              <a:rPr lang="fr-CA" sz="2600" b="1" dirty="0" err="1" smtClean="0">
                <a:latin typeface="Garamond" panose="02020404030301010803" pitchFamily="18" charset="0"/>
              </a:rPr>
              <a:t>professeur.e</a:t>
            </a:r>
            <a:r>
              <a:rPr lang="fr-CA" sz="2600" b="1" dirty="0" smtClean="0">
                <a:latin typeface="Garamond" panose="02020404030301010803" pitchFamily="18" charset="0"/>
              </a:rPr>
              <a:t> </a:t>
            </a:r>
            <a:r>
              <a:rPr lang="fr-CA" sz="2600" b="1" dirty="0" err="1" smtClean="0">
                <a:latin typeface="Garamond" panose="02020404030301010803" pitchFamily="18" charset="0"/>
              </a:rPr>
              <a:t>retraité.e</a:t>
            </a:r>
            <a:r>
              <a:rPr lang="fr-CA" sz="2600" b="1" dirty="0" smtClean="0">
                <a:latin typeface="Garamond" panose="02020404030301010803" pitchFamily="18" charset="0"/>
              </a:rPr>
              <a:t> </a:t>
            </a:r>
            <a:r>
              <a:rPr lang="fr-CA" sz="2600" dirty="0" smtClean="0">
                <a:latin typeface="Garamond" panose="02020404030301010803" pitchFamily="18" charset="0"/>
              </a:rPr>
              <a:t>ou </a:t>
            </a:r>
            <a:r>
              <a:rPr lang="fr-CA" sz="2600" b="1" dirty="0" smtClean="0">
                <a:latin typeface="Garamond" panose="02020404030301010803" pitchFamily="18" charset="0"/>
              </a:rPr>
              <a:t>sous octroi</a:t>
            </a:r>
          </a:p>
          <a:p>
            <a:endParaRPr lang="fr-CA" sz="2400" dirty="0">
              <a:latin typeface="Garamond" panose="02020404030301010803" pitchFamily="18" charset="0"/>
            </a:endParaRPr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A" smtClean="0"/>
              <a:t>13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16344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294627" y="336251"/>
            <a:ext cx="8468118" cy="943909"/>
          </a:xfrm>
        </p:spPr>
        <p:txBody>
          <a:bodyPr>
            <a:normAutofit/>
          </a:bodyPr>
          <a:lstStyle/>
          <a:p>
            <a:r>
              <a:rPr lang="fr-CA" dirty="0" smtClean="0">
                <a:solidFill>
                  <a:schemeClr val="bg1"/>
                </a:solidFill>
                <a:latin typeface="Garamond" panose="02020404030301010803" pitchFamily="18" charset="0"/>
              </a:rPr>
              <a:t>Living </a:t>
            </a:r>
            <a:r>
              <a:rPr lang="fr-CA" dirty="0" err="1" smtClean="0">
                <a:solidFill>
                  <a:schemeClr val="bg1"/>
                </a:solidFill>
                <a:latin typeface="Garamond" panose="02020404030301010803" pitchFamily="18" charset="0"/>
              </a:rPr>
              <a:t>Lab</a:t>
            </a:r>
            <a:r>
              <a:rPr lang="fr-CA" dirty="0" smtClean="0">
                <a:solidFill>
                  <a:schemeClr val="bg1"/>
                </a:solidFill>
                <a:latin typeface="Garamond" panose="02020404030301010803" pitchFamily="18" charset="0"/>
              </a:rPr>
              <a:t> – Région : transmission de la demande</a:t>
            </a:r>
            <a:endParaRPr lang="fr-CA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graphicFrame>
        <p:nvGraphicFramePr>
          <p:cNvPr id="5" name="Diagramme 4"/>
          <p:cNvGraphicFramePr/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458487998"/>
              </p:ext>
            </p:extLst>
          </p:nvPr>
        </p:nvGraphicFramePr>
        <p:xfrm>
          <a:off x="433137" y="1056341"/>
          <a:ext cx="8648205" cy="2708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6" name="Espace réservé du contenu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17094" y="3508248"/>
            <a:ext cx="8223183" cy="2514600"/>
          </a:xfrm>
        </p:spPr>
        <p:txBody>
          <a:bodyPr>
            <a:normAutofit fontScale="92500"/>
          </a:bodyPr>
          <a:lstStyle/>
          <a:p>
            <a:r>
              <a:rPr lang="fr-CA" sz="2600" dirty="0" smtClean="0">
                <a:latin typeface="Garamond" panose="02020404030301010803" pitchFamily="18" charset="0"/>
              </a:rPr>
              <a:t>Le concours </a:t>
            </a:r>
            <a:r>
              <a:rPr lang="fr-CA" sz="2600" dirty="0">
                <a:latin typeface="Garamond" panose="02020404030301010803" pitchFamily="18" charset="0"/>
              </a:rPr>
              <a:t>est hébergé par la plateforme </a:t>
            </a:r>
            <a:r>
              <a:rPr lang="fr-CA" sz="2600" b="1" dirty="0">
                <a:latin typeface="Garamond" panose="02020404030301010803" pitchFamily="18" charset="0"/>
              </a:rPr>
              <a:t>FRQnet</a:t>
            </a:r>
            <a:r>
              <a:rPr lang="fr-CA" sz="2600" dirty="0">
                <a:latin typeface="Garamond" panose="02020404030301010803" pitchFamily="18" charset="0"/>
              </a:rPr>
              <a:t> du </a:t>
            </a:r>
            <a:r>
              <a:rPr lang="fr-CA" sz="2600" b="1" dirty="0" smtClean="0">
                <a:latin typeface="Garamond" panose="02020404030301010803" pitchFamily="18" charset="0"/>
              </a:rPr>
              <a:t>FRQS</a:t>
            </a:r>
          </a:p>
          <a:p>
            <a:r>
              <a:rPr lang="fr-CA" sz="2600" dirty="0" smtClean="0">
                <a:latin typeface="Garamond" panose="02020404030301010803" pitchFamily="18" charset="0"/>
              </a:rPr>
              <a:t>Les codirecteurs </a:t>
            </a:r>
            <a:r>
              <a:rPr lang="fr-CA" sz="2600" dirty="0">
                <a:latin typeface="Garamond" panose="02020404030301010803" pitchFamily="18" charset="0"/>
              </a:rPr>
              <a:t>ou codirectrices (à titre de “</a:t>
            </a:r>
            <a:r>
              <a:rPr lang="fr-CA" sz="2600" dirty="0" err="1">
                <a:latin typeface="Garamond" panose="02020404030301010803" pitchFamily="18" charset="0"/>
              </a:rPr>
              <a:t>cocandidat</a:t>
            </a:r>
            <a:r>
              <a:rPr lang="fr-CA" sz="2600" dirty="0">
                <a:latin typeface="Garamond" panose="02020404030301010803" pitchFamily="18" charset="0"/>
              </a:rPr>
              <a:t>”) </a:t>
            </a:r>
            <a:r>
              <a:rPr lang="fr-CA" sz="2600" dirty="0" smtClean="0">
                <a:latin typeface="Garamond" panose="02020404030301010803" pitchFamily="18" charset="0"/>
              </a:rPr>
              <a:t>et </a:t>
            </a:r>
            <a:r>
              <a:rPr lang="fr-CA" sz="2600" dirty="0">
                <a:latin typeface="Garamond" panose="02020404030301010803" pitchFamily="18" charset="0"/>
              </a:rPr>
              <a:t>les </a:t>
            </a:r>
            <a:r>
              <a:rPr lang="fr-CA" sz="2600" dirty="0" err="1">
                <a:latin typeface="Garamond" panose="02020404030301010803" pitchFamily="18" charset="0"/>
              </a:rPr>
              <a:t>cochercheuses</a:t>
            </a:r>
            <a:r>
              <a:rPr lang="fr-CA" sz="2600" dirty="0">
                <a:latin typeface="Garamond" panose="02020404030301010803" pitchFamily="18" charset="0"/>
              </a:rPr>
              <a:t> ou cochercheurs </a:t>
            </a:r>
            <a:r>
              <a:rPr lang="fr-CA" sz="2600" dirty="0" err="1" smtClean="0">
                <a:latin typeface="Garamond" panose="02020404030301010803" pitchFamily="18" charset="0"/>
              </a:rPr>
              <a:t>identifié.e.s</a:t>
            </a:r>
            <a:r>
              <a:rPr lang="fr-CA" sz="2600" dirty="0" smtClean="0">
                <a:latin typeface="Garamond" panose="02020404030301010803" pitchFamily="18" charset="0"/>
              </a:rPr>
              <a:t> </a:t>
            </a:r>
            <a:r>
              <a:rPr lang="fr-CA" sz="2600" dirty="0">
                <a:latin typeface="Garamond" panose="02020404030301010803" pitchFamily="18" charset="0"/>
              </a:rPr>
              <a:t>dans le formulaire doivent donner leur </a:t>
            </a:r>
            <a:r>
              <a:rPr lang="fr-CA" sz="2600" b="1" dirty="0">
                <a:latin typeface="Garamond" panose="02020404030301010803" pitchFamily="18" charset="0"/>
              </a:rPr>
              <a:t>consentement</a:t>
            </a:r>
            <a:r>
              <a:rPr lang="fr-CA" sz="2600" dirty="0">
                <a:latin typeface="Garamond" panose="02020404030301010803" pitchFamily="18" charset="0"/>
              </a:rPr>
              <a:t> dans leur </a:t>
            </a:r>
            <a:r>
              <a:rPr lang="fr-CA" sz="2600">
                <a:latin typeface="Garamond" panose="02020404030301010803" pitchFamily="18" charset="0"/>
              </a:rPr>
              <a:t>portfolio </a:t>
            </a:r>
            <a:r>
              <a:rPr lang="fr-CA" sz="2600" smtClean="0">
                <a:latin typeface="Garamond" panose="02020404030301010803" pitchFamily="18" charset="0"/>
              </a:rPr>
              <a:t>FRQS</a:t>
            </a:r>
            <a:endParaRPr lang="fr-CA" sz="2600" dirty="0">
              <a:latin typeface="Garamond" panose="02020404030301010803" pitchFamily="18" charset="0"/>
            </a:endParaRPr>
          </a:p>
          <a:p>
            <a:r>
              <a:rPr lang="fr-CA" sz="2600" dirty="0" smtClean="0">
                <a:latin typeface="Garamond" panose="02020404030301010803" pitchFamily="18" charset="0"/>
              </a:rPr>
              <a:t>La </a:t>
            </a:r>
            <a:r>
              <a:rPr lang="fr-CA" sz="2600" b="1" dirty="0" smtClean="0">
                <a:latin typeface="Garamond" panose="02020404030301010803" pitchFamily="18" charset="0"/>
              </a:rPr>
              <a:t>date de transmission du formulaire </a:t>
            </a:r>
            <a:r>
              <a:rPr lang="fr-CA" sz="2600" dirty="0" smtClean="0">
                <a:latin typeface="Garamond" panose="02020404030301010803" pitchFamily="18" charset="0"/>
              </a:rPr>
              <a:t>à l’établissement pourrait être différente de celle fixée par les FRQ (17 novembre)</a:t>
            </a:r>
            <a:endParaRPr lang="fr-CA" sz="2600" dirty="0">
              <a:latin typeface="Garamond" panose="02020404030301010803" pitchFamily="18" charset="0"/>
            </a:endParaRP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A" smtClean="0"/>
              <a:t>14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5768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294627" y="336251"/>
            <a:ext cx="8468118" cy="943909"/>
          </a:xfrm>
        </p:spPr>
        <p:txBody>
          <a:bodyPr>
            <a:normAutofit/>
          </a:bodyPr>
          <a:lstStyle/>
          <a:p>
            <a:r>
              <a:rPr lang="fr-CA" dirty="0" smtClean="0">
                <a:solidFill>
                  <a:schemeClr val="bg1"/>
                </a:solidFill>
                <a:latin typeface="Garamond" panose="02020404030301010803" pitchFamily="18" charset="0"/>
              </a:rPr>
              <a:t>Remerciements et questions</a:t>
            </a:r>
            <a:endParaRPr lang="fr-CA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33137" y="1597794"/>
            <a:ext cx="8223183" cy="4726003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fr-CA" sz="3000" b="1" dirty="0" smtClean="0">
                <a:latin typeface="Garamond" panose="02020404030301010803" pitchFamily="18" charset="0"/>
              </a:rPr>
              <a:t>Merci beaucoup pour votre participation!</a:t>
            </a:r>
          </a:p>
          <a:p>
            <a:pPr marL="0" indent="0">
              <a:buNone/>
            </a:pPr>
            <a:endParaRPr lang="fr-CA" sz="1900" b="1" dirty="0" smtClean="0">
              <a:latin typeface="Garamond" panose="02020404030301010803" pitchFamily="18" charset="0"/>
            </a:endParaRPr>
          </a:p>
          <a:p>
            <a:pPr marL="0" indent="0" algn="ctr">
              <a:buNone/>
            </a:pPr>
            <a:r>
              <a:rPr lang="fr-CA" sz="3000" b="1" dirty="0" smtClean="0">
                <a:latin typeface="Garamond" panose="02020404030301010803" pitchFamily="18" charset="0"/>
              </a:rPr>
              <a:t>Questions?</a:t>
            </a:r>
          </a:p>
          <a:p>
            <a:pPr marL="0" indent="0" algn="ctr">
              <a:buNone/>
            </a:pPr>
            <a:r>
              <a:rPr lang="fr-CA" sz="3000" b="1" dirty="0" smtClean="0">
                <a:latin typeface="Garamond" panose="02020404030301010803" pitchFamily="18" charset="0"/>
              </a:rPr>
              <a:t>Commentaires?</a:t>
            </a:r>
          </a:p>
          <a:p>
            <a:pPr marL="0" indent="0" algn="ctr">
              <a:buNone/>
            </a:pPr>
            <a:r>
              <a:rPr lang="fr-CA" sz="3000" b="1" dirty="0" smtClean="0">
                <a:latin typeface="Garamond" panose="02020404030301010803" pitchFamily="18" charset="0"/>
              </a:rPr>
              <a:t>Remarques?</a:t>
            </a:r>
          </a:p>
          <a:p>
            <a:endParaRPr lang="fr-CA" sz="2600" b="1" dirty="0">
              <a:latin typeface="Garamond" panose="02020404030301010803" pitchFamily="18" charset="0"/>
            </a:endParaRPr>
          </a:p>
          <a:p>
            <a:r>
              <a:rPr lang="fr-CA" sz="2600" dirty="0">
                <a:latin typeface="Garamond" panose="02020404030301010803" pitchFamily="18" charset="0"/>
              </a:rPr>
              <a:t>Denise Pérusse, Directrice</a:t>
            </a:r>
          </a:p>
          <a:p>
            <a:r>
              <a:rPr lang="fr-CA" sz="2600" dirty="0">
                <a:latin typeface="Garamond" panose="02020404030301010803" pitchFamily="18" charset="0"/>
              </a:rPr>
              <a:t>Emiliano Scanu, Responsable de programmes</a:t>
            </a:r>
          </a:p>
          <a:p>
            <a:r>
              <a:rPr lang="fr-CA" sz="2600" dirty="0">
                <a:latin typeface="Garamond" panose="02020404030301010803" pitchFamily="18" charset="0"/>
              </a:rPr>
              <a:t>Madeleine Joseph, Coordinatrice aux opérations</a:t>
            </a:r>
          </a:p>
          <a:p>
            <a:endParaRPr lang="fr-CA" sz="2600" dirty="0">
              <a:latin typeface="Garamond" panose="02020404030301010803" pitchFamily="18" charset="0"/>
            </a:endParaRPr>
          </a:p>
          <a:p>
            <a:pPr marL="0" indent="0" algn="ctr">
              <a:buNone/>
            </a:pPr>
            <a:r>
              <a:rPr lang="fr-CA" sz="2600" dirty="0">
                <a:latin typeface="Garamond" panose="02020404030301010803" pitchFamily="18" charset="0"/>
              </a:rPr>
              <a:t>Direction - Défis de société et Maillages intersectoriels (DSMI)</a:t>
            </a:r>
          </a:p>
          <a:p>
            <a:pPr marL="0" indent="0" algn="ctr">
              <a:buNone/>
            </a:pPr>
            <a:r>
              <a:rPr lang="fr-CA" sz="2600" dirty="0">
                <a:latin typeface="Garamond" panose="02020404030301010803" pitchFamily="18" charset="0"/>
              </a:rPr>
              <a:t>Fonds de recherche du Québec (FRQ)</a:t>
            </a:r>
          </a:p>
          <a:p>
            <a:endParaRPr lang="fr-CA" sz="2600" dirty="0" smtClean="0">
              <a:latin typeface="Garamond" panose="02020404030301010803" pitchFamily="18" charset="0"/>
            </a:endParaRPr>
          </a:p>
          <a:p>
            <a:endParaRPr lang="fr-CA" sz="2400" dirty="0">
              <a:latin typeface="Garamond" panose="02020404030301010803" pitchFamily="18" charset="0"/>
            </a:endParaRPr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A" smtClean="0"/>
              <a:t>15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64439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28650" y="365127"/>
            <a:ext cx="7886700" cy="992036"/>
          </a:xfrm>
        </p:spPr>
        <p:txBody>
          <a:bodyPr/>
          <a:lstStyle/>
          <a:p>
            <a:r>
              <a:rPr lang="fr-CA" dirty="0" smtClean="0">
                <a:solidFill>
                  <a:schemeClr val="bg1"/>
                </a:solidFill>
                <a:latin typeface="Garamond" panose="02020404030301010803" pitchFamily="18" charset="0"/>
              </a:rPr>
              <a:t>Plan</a:t>
            </a:r>
            <a:endParaRPr lang="fr-CA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23512" y="1444752"/>
            <a:ext cx="8248850" cy="4892040"/>
          </a:xfrm>
        </p:spPr>
        <p:txBody>
          <a:bodyPr>
            <a:normAutofit fontScale="92500"/>
          </a:bodyPr>
          <a:lstStyle/>
          <a:p>
            <a:r>
              <a:rPr lang="fr-CA" dirty="0" smtClean="0">
                <a:latin typeface="Garamond" panose="02020404030301010803" pitchFamily="18" charset="0"/>
              </a:rPr>
              <a:t>La Plateforme </a:t>
            </a:r>
            <a:r>
              <a:rPr lang="fr-CA" dirty="0">
                <a:latin typeface="Garamond" panose="02020404030301010803" pitchFamily="18" charset="0"/>
              </a:rPr>
              <a:t>de financements de la recherche intersectorielle sur le </a:t>
            </a:r>
            <a:r>
              <a:rPr lang="fr-CA" dirty="0" smtClean="0">
                <a:latin typeface="Garamond" panose="02020404030301010803" pitchFamily="18" charset="0"/>
              </a:rPr>
              <a:t>vieillissement</a:t>
            </a:r>
          </a:p>
          <a:p>
            <a:r>
              <a:rPr lang="fr-CA" dirty="0">
                <a:latin typeface="Garamond" panose="02020404030301010803" pitchFamily="18" charset="0"/>
              </a:rPr>
              <a:t>Besoins en recherche et principes </a:t>
            </a:r>
            <a:r>
              <a:rPr lang="fr-CA" dirty="0" smtClean="0">
                <a:latin typeface="Garamond" panose="02020404030301010803" pitchFamily="18" charset="0"/>
              </a:rPr>
              <a:t>directeurs</a:t>
            </a:r>
          </a:p>
          <a:p>
            <a:r>
              <a:rPr lang="fr-CA" dirty="0">
                <a:latin typeface="Garamond" panose="02020404030301010803" pitchFamily="18" charset="0"/>
              </a:rPr>
              <a:t>Un programme intersectoriel</a:t>
            </a:r>
            <a:endParaRPr lang="fr-CA" dirty="0" smtClean="0">
              <a:latin typeface="Garamond" panose="02020404030301010803" pitchFamily="18" charset="0"/>
            </a:endParaRPr>
          </a:p>
          <a:p>
            <a:r>
              <a:rPr lang="fr-CA" dirty="0">
                <a:latin typeface="Garamond" panose="02020404030301010803" pitchFamily="18" charset="0"/>
              </a:rPr>
              <a:t>Les défis pour les équipes de </a:t>
            </a:r>
            <a:r>
              <a:rPr lang="fr-CA" dirty="0" smtClean="0">
                <a:latin typeface="Garamond" panose="02020404030301010803" pitchFamily="18" charset="0"/>
              </a:rPr>
              <a:t>recherche</a:t>
            </a:r>
          </a:p>
          <a:p>
            <a:r>
              <a:rPr lang="fr-CA" dirty="0">
                <a:latin typeface="Garamond" panose="02020404030301010803" pitchFamily="18" charset="0"/>
              </a:rPr>
              <a:t>Deux volets de </a:t>
            </a:r>
            <a:r>
              <a:rPr lang="fr-CA" dirty="0" smtClean="0">
                <a:latin typeface="Garamond" panose="02020404030301010803" pitchFamily="18" charset="0"/>
              </a:rPr>
              <a:t>financement</a:t>
            </a:r>
          </a:p>
          <a:p>
            <a:r>
              <a:rPr lang="fr-CA" dirty="0" smtClean="0">
                <a:latin typeface="Garamond" panose="02020404030301010803" pitchFamily="18" charset="0"/>
              </a:rPr>
              <a:t>Living </a:t>
            </a:r>
            <a:r>
              <a:rPr lang="fr-CA" dirty="0" err="1" smtClean="0">
                <a:latin typeface="Garamond" panose="02020404030301010803" pitchFamily="18" charset="0"/>
              </a:rPr>
              <a:t>Lab</a:t>
            </a:r>
            <a:r>
              <a:rPr lang="fr-CA" dirty="0" smtClean="0">
                <a:latin typeface="Garamond" panose="02020404030301010803" pitchFamily="18" charset="0"/>
              </a:rPr>
              <a:t> – Région : les grands objectifs</a:t>
            </a:r>
          </a:p>
          <a:p>
            <a:r>
              <a:rPr lang="fr-CA" dirty="0" smtClean="0">
                <a:latin typeface="Garamond" panose="02020404030301010803" pitchFamily="18" charset="0"/>
              </a:rPr>
              <a:t>Living </a:t>
            </a:r>
            <a:r>
              <a:rPr lang="fr-CA" dirty="0" err="1" smtClean="0">
                <a:latin typeface="Garamond" panose="02020404030301010803" pitchFamily="18" charset="0"/>
              </a:rPr>
              <a:t>Lab</a:t>
            </a:r>
            <a:r>
              <a:rPr lang="fr-CA" dirty="0" smtClean="0">
                <a:latin typeface="Garamond" panose="02020404030301010803" pitchFamily="18" charset="0"/>
              </a:rPr>
              <a:t> – Région : répondre aux enjeux des régions du Québec</a:t>
            </a:r>
          </a:p>
          <a:p>
            <a:r>
              <a:rPr lang="fr-CA" dirty="0">
                <a:latin typeface="Garamond" panose="02020404030301010803" pitchFamily="18" charset="0"/>
              </a:rPr>
              <a:t>Living </a:t>
            </a:r>
            <a:r>
              <a:rPr lang="fr-CA" dirty="0" err="1">
                <a:latin typeface="Garamond" panose="02020404030301010803" pitchFamily="18" charset="0"/>
              </a:rPr>
              <a:t>Lab</a:t>
            </a:r>
            <a:r>
              <a:rPr lang="fr-CA" dirty="0">
                <a:latin typeface="Garamond" panose="02020404030301010803" pitchFamily="18" charset="0"/>
              </a:rPr>
              <a:t> – Région : composition des </a:t>
            </a:r>
            <a:r>
              <a:rPr lang="fr-CA" dirty="0" smtClean="0">
                <a:latin typeface="Garamond" panose="02020404030301010803" pitchFamily="18" charset="0"/>
              </a:rPr>
              <a:t>équipes</a:t>
            </a:r>
          </a:p>
          <a:p>
            <a:r>
              <a:rPr lang="fr-CA" dirty="0">
                <a:latin typeface="Garamond" panose="02020404030301010803" pitchFamily="18" charset="0"/>
              </a:rPr>
              <a:t>Living </a:t>
            </a:r>
            <a:r>
              <a:rPr lang="fr-CA" dirty="0" err="1">
                <a:latin typeface="Garamond" panose="02020404030301010803" pitchFamily="18" charset="0"/>
              </a:rPr>
              <a:t>Lab</a:t>
            </a:r>
            <a:r>
              <a:rPr lang="fr-CA" dirty="0">
                <a:latin typeface="Garamond" panose="02020404030301010803" pitchFamily="18" charset="0"/>
              </a:rPr>
              <a:t> – Région : participation à plus d’un </a:t>
            </a:r>
            <a:r>
              <a:rPr lang="fr-CA" dirty="0" smtClean="0">
                <a:latin typeface="Garamond" panose="02020404030301010803" pitchFamily="18" charset="0"/>
              </a:rPr>
              <a:t>projet</a:t>
            </a:r>
          </a:p>
          <a:p>
            <a:r>
              <a:rPr lang="fr-CA" dirty="0">
                <a:latin typeface="Garamond" panose="02020404030301010803" pitchFamily="18" charset="0"/>
              </a:rPr>
              <a:t>Living </a:t>
            </a:r>
            <a:r>
              <a:rPr lang="fr-CA" dirty="0" err="1">
                <a:latin typeface="Garamond" panose="02020404030301010803" pitchFamily="18" charset="0"/>
              </a:rPr>
              <a:t>Lab</a:t>
            </a:r>
            <a:r>
              <a:rPr lang="fr-CA" dirty="0">
                <a:latin typeface="Garamond" panose="02020404030301010803" pitchFamily="18" charset="0"/>
              </a:rPr>
              <a:t> – Région : critères </a:t>
            </a:r>
            <a:r>
              <a:rPr lang="fr-CA" dirty="0" smtClean="0">
                <a:latin typeface="Garamond" panose="02020404030301010803" pitchFamily="18" charset="0"/>
              </a:rPr>
              <a:t>d’évaluation</a:t>
            </a:r>
          </a:p>
          <a:p>
            <a:r>
              <a:rPr lang="fr-CA" dirty="0">
                <a:latin typeface="Garamond" panose="02020404030301010803" pitchFamily="18" charset="0"/>
              </a:rPr>
              <a:t>Living </a:t>
            </a:r>
            <a:r>
              <a:rPr lang="fr-CA" dirty="0" err="1">
                <a:latin typeface="Garamond" panose="02020404030301010803" pitchFamily="18" charset="0"/>
              </a:rPr>
              <a:t>Lab</a:t>
            </a:r>
            <a:r>
              <a:rPr lang="fr-CA" dirty="0">
                <a:latin typeface="Garamond" panose="02020404030301010803" pitchFamily="18" charset="0"/>
              </a:rPr>
              <a:t> – Région : documents </a:t>
            </a:r>
            <a:r>
              <a:rPr lang="fr-CA" dirty="0" smtClean="0">
                <a:latin typeface="Garamond" panose="02020404030301010803" pitchFamily="18" charset="0"/>
              </a:rPr>
              <a:t>obligatoires</a:t>
            </a:r>
          </a:p>
          <a:p>
            <a:r>
              <a:rPr lang="fr-CA" dirty="0">
                <a:latin typeface="Garamond" panose="02020404030301010803" pitchFamily="18" charset="0"/>
              </a:rPr>
              <a:t>Living </a:t>
            </a:r>
            <a:r>
              <a:rPr lang="fr-CA" dirty="0" err="1">
                <a:latin typeface="Garamond" panose="02020404030301010803" pitchFamily="18" charset="0"/>
              </a:rPr>
              <a:t>Lab</a:t>
            </a:r>
            <a:r>
              <a:rPr lang="fr-CA" dirty="0">
                <a:latin typeface="Garamond" panose="02020404030301010803" pitchFamily="18" charset="0"/>
              </a:rPr>
              <a:t> – Région : transmission de la </a:t>
            </a:r>
            <a:r>
              <a:rPr lang="fr-CA" dirty="0" smtClean="0">
                <a:latin typeface="Garamond" panose="02020404030301010803" pitchFamily="18" charset="0"/>
              </a:rPr>
              <a:t>demande</a:t>
            </a:r>
          </a:p>
          <a:p>
            <a:r>
              <a:rPr lang="fr-CA" dirty="0">
                <a:latin typeface="Garamond" panose="02020404030301010803" pitchFamily="18" charset="0"/>
              </a:rPr>
              <a:t>Remerciements et questions</a:t>
            </a:r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A" smtClean="0"/>
              <a:t>2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08422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28650" y="365127"/>
            <a:ext cx="7886700" cy="943909"/>
          </a:xfrm>
        </p:spPr>
        <p:txBody>
          <a:bodyPr>
            <a:noAutofit/>
          </a:bodyPr>
          <a:lstStyle/>
          <a:p>
            <a:r>
              <a:rPr lang="fr-CA" dirty="0" smtClean="0">
                <a:solidFill>
                  <a:schemeClr val="bg1"/>
                </a:solidFill>
                <a:latin typeface="Garamond" panose="02020404030301010803" pitchFamily="18" charset="0"/>
              </a:rPr>
              <a:t>La Plateforme </a:t>
            </a:r>
            <a:r>
              <a:rPr lang="fr-CA" dirty="0">
                <a:solidFill>
                  <a:schemeClr val="bg1"/>
                </a:solidFill>
                <a:latin typeface="Garamond" panose="02020404030301010803" pitchFamily="18" charset="0"/>
              </a:rPr>
              <a:t>de financements de la recherche intersectorielle sur le vieillissement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313509" y="1436914"/>
            <a:ext cx="8560525" cy="4919437"/>
          </a:xfrm>
        </p:spPr>
        <p:txBody>
          <a:bodyPr>
            <a:normAutofit fontScale="92500"/>
          </a:bodyPr>
          <a:lstStyle/>
          <a:p>
            <a:r>
              <a:rPr lang="fr-CA" sz="2400" dirty="0" smtClean="0">
                <a:latin typeface="Garamond" panose="02020404030301010803" pitchFamily="18" charset="0"/>
              </a:rPr>
              <a:t>Développée </a:t>
            </a:r>
            <a:r>
              <a:rPr lang="fr-CA" sz="2400" dirty="0">
                <a:latin typeface="Garamond" panose="02020404030301010803" pitchFamily="18" charset="0"/>
              </a:rPr>
              <a:t>et </a:t>
            </a:r>
            <a:r>
              <a:rPr lang="fr-CA" sz="2400" dirty="0" smtClean="0">
                <a:latin typeface="Garamond" panose="02020404030301010803" pitchFamily="18" charset="0"/>
              </a:rPr>
              <a:t>gérée </a:t>
            </a:r>
            <a:r>
              <a:rPr lang="fr-CA" sz="2400" dirty="0">
                <a:latin typeface="Garamond" panose="02020404030301010803" pitchFamily="18" charset="0"/>
              </a:rPr>
              <a:t>par la </a:t>
            </a:r>
            <a:r>
              <a:rPr lang="fr-CA" sz="2400" b="1" dirty="0">
                <a:latin typeface="Garamond" panose="02020404030301010803" pitchFamily="18" charset="0"/>
              </a:rPr>
              <a:t>Direction des défis de société et des maillages intersectoriels</a:t>
            </a:r>
            <a:r>
              <a:rPr lang="fr-CA" sz="2400" dirty="0">
                <a:latin typeface="Garamond" panose="02020404030301010803" pitchFamily="18" charset="0"/>
              </a:rPr>
              <a:t> (DSMI</a:t>
            </a:r>
            <a:r>
              <a:rPr lang="fr-CA" sz="2400" dirty="0" smtClean="0">
                <a:latin typeface="Garamond" panose="02020404030301010803" pitchFamily="18" charset="0"/>
              </a:rPr>
              <a:t>) des </a:t>
            </a:r>
            <a:r>
              <a:rPr lang="fr-CA" sz="2400" b="1" dirty="0" smtClean="0">
                <a:latin typeface="Garamond" panose="02020404030301010803" pitchFamily="18" charset="0"/>
              </a:rPr>
              <a:t>Fonds de recherche du Québec</a:t>
            </a:r>
            <a:r>
              <a:rPr lang="fr-CA" sz="2400" dirty="0" smtClean="0">
                <a:latin typeface="Garamond" panose="02020404030301010803" pitchFamily="18" charset="0"/>
              </a:rPr>
              <a:t> (FRQ)</a:t>
            </a:r>
          </a:p>
          <a:p>
            <a:pPr marL="0" indent="0" algn="ctr">
              <a:buNone/>
            </a:pPr>
            <a:r>
              <a:rPr lang="fr-CA" sz="2800" dirty="0" smtClean="0">
                <a:latin typeface="Garamond" panose="02020404030301010803" pitchFamily="18" charset="0"/>
              </a:rPr>
              <a:t>Les grands objectifs :</a:t>
            </a:r>
          </a:p>
          <a:p>
            <a:pPr marL="182563" lvl="1"/>
            <a:r>
              <a:rPr lang="fr-CA" sz="2200" dirty="0" smtClean="0">
                <a:latin typeface="Garamond" panose="02020404030301010803" pitchFamily="18" charset="0"/>
              </a:rPr>
              <a:t>Soutenir </a:t>
            </a:r>
            <a:r>
              <a:rPr lang="fr-CA" sz="2200" dirty="0">
                <a:latin typeface="Garamond" panose="02020404030301010803" pitchFamily="18" charset="0"/>
              </a:rPr>
              <a:t>l’avancement des </a:t>
            </a:r>
            <a:r>
              <a:rPr lang="fr-CA" sz="2200" b="1" dirty="0">
                <a:latin typeface="Garamond" panose="02020404030301010803" pitchFamily="18" charset="0"/>
              </a:rPr>
              <a:t>connaissances</a:t>
            </a:r>
            <a:r>
              <a:rPr lang="fr-CA" sz="2200" dirty="0">
                <a:latin typeface="Garamond" panose="02020404030301010803" pitchFamily="18" charset="0"/>
              </a:rPr>
              <a:t> et des </a:t>
            </a:r>
            <a:r>
              <a:rPr lang="fr-CA" sz="2200" b="1" dirty="0">
                <a:latin typeface="Garamond" panose="02020404030301010803" pitchFamily="18" charset="0"/>
              </a:rPr>
              <a:t>pratiques</a:t>
            </a:r>
            <a:r>
              <a:rPr lang="fr-CA" sz="2200" dirty="0">
                <a:latin typeface="Garamond" panose="02020404030301010803" pitchFamily="18" charset="0"/>
              </a:rPr>
              <a:t> sur des questions en lien avec le </a:t>
            </a:r>
            <a:r>
              <a:rPr lang="fr-CA" sz="2200" b="1" dirty="0">
                <a:latin typeface="Garamond" panose="02020404030301010803" pitchFamily="18" charset="0"/>
              </a:rPr>
              <a:t>bien vieillir </a:t>
            </a:r>
            <a:r>
              <a:rPr lang="fr-CA" sz="2200" dirty="0">
                <a:latin typeface="Garamond" panose="02020404030301010803" pitchFamily="18" charset="0"/>
              </a:rPr>
              <a:t>vu dans une perspective globale et </a:t>
            </a:r>
            <a:r>
              <a:rPr lang="fr-CA" sz="2200" dirty="0" smtClean="0">
                <a:latin typeface="Garamond" panose="02020404030301010803" pitchFamily="18" charset="0"/>
              </a:rPr>
              <a:t>holistique</a:t>
            </a:r>
            <a:endParaRPr lang="fr-CA" sz="2200" dirty="0">
              <a:latin typeface="Garamond" panose="02020404030301010803" pitchFamily="18" charset="0"/>
            </a:endParaRPr>
          </a:p>
          <a:p>
            <a:pPr marL="182563" lvl="1"/>
            <a:r>
              <a:rPr lang="fr-CA" sz="2200" dirty="0" smtClean="0">
                <a:latin typeface="Garamond" panose="02020404030301010803" pitchFamily="18" charset="0"/>
              </a:rPr>
              <a:t>Apporter </a:t>
            </a:r>
            <a:r>
              <a:rPr lang="fr-CA" sz="2200" dirty="0">
                <a:latin typeface="Garamond" panose="02020404030301010803" pitchFamily="18" charset="0"/>
              </a:rPr>
              <a:t>une attention particulière aux enjeux d’un vieillissement </a:t>
            </a:r>
            <a:r>
              <a:rPr lang="fr-CA" sz="2200" dirty="0" smtClean="0">
                <a:latin typeface="Garamond" panose="02020404030301010803" pitchFamily="18" charset="0"/>
              </a:rPr>
              <a:t>réussi en </a:t>
            </a:r>
            <a:r>
              <a:rPr lang="fr-CA" sz="2200" b="1" dirty="0" smtClean="0">
                <a:latin typeface="Garamond" panose="02020404030301010803" pitchFamily="18" charset="0"/>
              </a:rPr>
              <a:t>région</a:t>
            </a:r>
            <a:endParaRPr lang="fr-CA" sz="2200" b="1" dirty="0">
              <a:latin typeface="Garamond" panose="02020404030301010803" pitchFamily="18" charset="0"/>
            </a:endParaRPr>
          </a:p>
          <a:p>
            <a:pPr marL="182563" lvl="1"/>
            <a:r>
              <a:rPr lang="fr-CA" sz="2200" dirty="0" smtClean="0">
                <a:latin typeface="Garamond" panose="02020404030301010803" pitchFamily="18" charset="0"/>
              </a:rPr>
              <a:t>Encourager </a:t>
            </a:r>
            <a:r>
              <a:rPr lang="fr-CA" sz="2200" dirty="0">
                <a:latin typeface="Garamond" panose="02020404030301010803" pitchFamily="18" charset="0"/>
              </a:rPr>
              <a:t>des propositions de recherche émergeant de besoins de connaissances en lien avec une </a:t>
            </a:r>
            <a:r>
              <a:rPr lang="fr-CA" sz="2200" b="1" dirty="0">
                <a:latin typeface="Garamond" panose="02020404030301010803" pitchFamily="18" charset="0"/>
              </a:rPr>
              <a:t>démarche entrepreneuriale </a:t>
            </a:r>
            <a:r>
              <a:rPr lang="fr-CA" sz="2200" dirty="0">
                <a:latin typeface="Garamond" panose="02020404030301010803" pitchFamily="18" charset="0"/>
              </a:rPr>
              <a:t>pouvant avoir des retombées rapides et concrètes pour les milieux de pratique et </a:t>
            </a:r>
            <a:r>
              <a:rPr lang="fr-CA" sz="2200" dirty="0" smtClean="0">
                <a:latin typeface="Garamond" panose="02020404030301010803" pitchFamily="18" charset="0"/>
              </a:rPr>
              <a:t>académiques</a:t>
            </a:r>
            <a:endParaRPr lang="fr-CA" sz="2200" dirty="0">
              <a:latin typeface="Garamond" panose="02020404030301010803" pitchFamily="18" charset="0"/>
            </a:endParaRPr>
          </a:p>
          <a:p>
            <a:pPr marL="182563" lvl="1"/>
            <a:r>
              <a:rPr lang="fr-CA" sz="2200" dirty="0" smtClean="0">
                <a:latin typeface="Garamond" panose="02020404030301010803" pitchFamily="18" charset="0"/>
              </a:rPr>
              <a:t>Maximiser </a:t>
            </a:r>
            <a:r>
              <a:rPr lang="fr-CA" sz="2200" dirty="0">
                <a:latin typeface="Garamond" panose="02020404030301010803" pitchFamily="18" charset="0"/>
              </a:rPr>
              <a:t>les collaborations au sein de la communauté scientifique en provenance des secteurs des </a:t>
            </a:r>
            <a:r>
              <a:rPr lang="fr-CA" sz="2200" b="1" dirty="0">
                <a:latin typeface="Garamond" panose="02020404030301010803" pitchFamily="18" charset="0"/>
              </a:rPr>
              <a:t>trois FRQ </a:t>
            </a:r>
            <a:r>
              <a:rPr lang="fr-CA" sz="2200" dirty="0" smtClean="0">
                <a:latin typeface="Garamond" panose="02020404030301010803" pitchFamily="18" charset="0"/>
              </a:rPr>
              <a:t>pour </a:t>
            </a:r>
            <a:r>
              <a:rPr lang="fr-CA" sz="2200" dirty="0">
                <a:latin typeface="Garamond" panose="02020404030301010803" pitchFamily="18" charset="0"/>
              </a:rPr>
              <a:t>répondre à des besoins de recherche sur le bien vieillir tout en favorisant la participation des </a:t>
            </a:r>
            <a:r>
              <a:rPr lang="fr-CA" sz="2200" b="1" dirty="0">
                <a:latin typeface="Garamond" panose="02020404030301010803" pitchFamily="18" charset="0"/>
              </a:rPr>
              <a:t>différents secteurs </a:t>
            </a:r>
            <a:r>
              <a:rPr lang="fr-CA" sz="2200" dirty="0">
                <a:latin typeface="Garamond" panose="02020404030301010803" pitchFamily="18" charset="0"/>
              </a:rPr>
              <a:t>de la </a:t>
            </a:r>
            <a:r>
              <a:rPr lang="fr-CA" sz="2200" dirty="0" smtClean="0">
                <a:latin typeface="Garamond" panose="02020404030301010803" pitchFamily="18" charset="0"/>
              </a:rPr>
              <a:t>société</a:t>
            </a:r>
          </a:p>
          <a:p>
            <a:pPr marL="182563" lvl="1"/>
            <a:r>
              <a:rPr lang="fr-CA" sz="2200" dirty="0" smtClean="0">
                <a:latin typeface="Garamond" panose="02020404030301010803" pitchFamily="18" charset="0"/>
              </a:rPr>
              <a:t>Encourager </a:t>
            </a:r>
            <a:r>
              <a:rPr lang="fr-CA" sz="2200" dirty="0">
                <a:latin typeface="Garamond" panose="02020404030301010803" pitchFamily="18" charset="0"/>
              </a:rPr>
              <a:t>le </a:t>
            </a:r>
            <a:r>
              <a:rPr lang="fr-CA" sz="2200" b="1" dirty="0">
                <a:latin typeface="Garamond" panose="02020404030301010803" pitchFamily="18" charset="0"/>
              </a:rPr>
              <a:t>partage des savoirs et d’outils </a:t>
            </a:r>
            <a:r>
              <a:rPr lang="fr-CA" sz="2200" dirty="0">
                <a:latin typeface="Garamond" panose="02020404030301010803" pitchFamily="18" charset="0"/>
              </a:rPr>
              <a:t>pour mieux soutenir des partenaires dans un contexte d’actions ou d’interventions plurielles</a:t>
            </a:r>
            <a:endParaRPr lang="fr-CA" dirty="0">
              <a:latin typeface="Garamond" panose="02020404030301010803" pitchFamily="18" charset="0"/>
            </a:endParaRPr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A" smtClean="0"/>
              <a:t>3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7410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28650" y="365127"/>
            <a:ext cx="7886700" cy="943909"/>
          </a:xfrm>
        </p:spPr>
        <p:txBody>
          <a:bodyPr>
            <a:noAutofit/>
          </a:bodyPr>
          <a:lstStyle/>
          <a:p>
            <a:r>
              <a:rPr lang="fr-CA" dirty="0" smtClean="0">
                <a:solidFill>
                  <a:schemeClr val="bg1"/>
                </a:solidFill>
                <a:latin typeface="Garamond" panose="02020404030301010803" pitchFamily="18" charset="0"/>
              </a:rPr>
              <a:t>Besoins en recherche et principes directeurs</a:t>
            </a:r>
            <a:endParaRPr lang="fr-CA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313509" y="1402080"/>
            <a:ext cx="8560525" cy="4954271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fr-CA" sz="2600" b="1" dirty="0" smtClean="0">
                <a:latin typeface="Garamond" panose="02020404030301010803" pitchFamily="18" charset="0"/>
              </a:rPr>
              <a:t>Besoins en recherche</a:t>
            </a:r>
          </a:p>
          <a:p>
            <a:r>
              <a:rPr lang="fr-CA" sz="2600" dirty="0" smtClean="0">
                <a:latin typeface="Garamond" panose="02020404030301010803" pitchFamily="18" charset="0"/>
              </a:rPr>
              <a:t>Mieux </a:t>
            </a:r>
            <a:r>
              <a:rPr lang="fr-CA" sz="2600" dirty="0">
                <a:latin typeface="Garamond" panose="02020404030301010803" pitchFamily="18" charset="0"/>
              </a:rPr>
              <a:t>connaître la cohorte des personnes aînées de </a:t>
            </a:r>
            <a:r>
              <a:rPr lang="fr-CA" sz="2600" b="1" dirty="0">
                <a:latin typeface="Garamond" panose="02020404030301010803" pitchFamily="18" charset="0"/>
              </a:rPr>
              <a:t>85 ans </a:t>
            </a:r>
            <a:r>
              <a:rPr lang="fr-CA" sz="2600" dirty="0">
                <a:latin typeface="Garamond" panose="02020404030301010803" pitchFamily="18" charset="0"/>
              </a:rPr>
              <a:t>et </a:t>
            </a:r>
            <a:r>
              <a:rPr lang="fr-CA" sz="2600" dirty="0" smtClean="0">
                <a:latin typeface="Garamond" panose="02020404030301010803" pitchFamily="18" charset="0"/>
              </a:rPr>
              <a:t>plus</a:t>
            </a:r>
          </a:p>
          <a:p>
            <a:r>
              <a:rPr lang="fr-CA" sz="2600" dirty="0">
                <a:latin typeface="Garamond" panose="02020404030301010803" pitchFamily="18" charset="0"/>
              </a:rPr>
              <a:t>Appréhender le vieillissement sous l’angle de la </a:t>
            </a:r>
            <a:r>
              <a:rPr lang="fr-CA" sz="2600" b="1" dirty="0">
                <a:latin typeface="Garamond" panose="02020404030301010803" pitchFamily="18" charset="0"/>
              </a:rPr>
              <a:t>trajectoire</a:t>
            </a:r>
            <a:r>
              <a:rPr lang="fr-CA" sz="2600" dirty="0">
                <a:latin typeface="Garamond" panose="02020404030301010803" pitchFamily="18" charset="0"/>
              </a:rPr>
              <a:t>, depuis une perspective de type « parcours de vie </a:t>
            </a:r>
            <a:r>
              <a:rPr lang="fr-CA" sz="2600" dirty="0" smtClean="0">
                <a:latin typeface="Garamond" panose="02020404030301010803" pitchFamily="18" charset="0"/>
              </a:rPr>
              <a:t>»</a:t>
            </a:r>
          </a:p>
          <a:p>
            <a:r>
              <a:rPr lang="fr-CA" sz="2600" dirty="0">
                <a:latin typeface="Garamond" panose="02020404030301010803" pitchFamily="18" charset="0"/>
              </a:rPr>
              <a:t>Maintenir à court, moyen et long termes les personnes aînées dans leurs </a:t>
            </a:r>
            <a:r>
              <a:rPr lang="fr-CA" sz="2600" b="1" dirty="0">
                <a:latin typeface="Garamond" panose="02020404030301010803" pitchFamily="18" charset="0"/>
              </a:rPr>
              <a:t>pleines capacités </a:t>
            </a:r>
            <a:r>
              <a:rPr lang="fr-CA" sz="2600" dirty="0">
                <a:latin typeface="Garamond" panose="02020404030301010803" pitchFamily="18" charset="0"/>
              </a:rPr>
              <a:t>individuelles et </a:t>
            </a:r>
            <a:r>
              <a:rPr lang="fr-CA" sz="2600" dirty="0" smtClean="0">
                <a:latin typeface="Garamond" panose="02020404030301010803" pitchFamily="18" charset="0"/>
              </a:rPr>
              <a:t>collectives</a:t>
            </a:r>
          </a:p>
          <a:p>
            <a:r>
              <a:rPr lang="fr-CA" sz="2600" dirty="0">
                <a:latin typeface="Garamond" panose="02020404030301010803" pitchFamily="18" charset="0"/>
              </a:rPr>
              <a:t>Vieillir à l’</a:t>
            </a:r>
            <a:r>
              <a:rPr lang="fr-CA" sz="2600" b="1" dirty="0">
                <a:latin typeface="Garamond" panose="02020404030301010803" pitchFamily="18" charset="0"/>
              </a:rPr>
              <a:t>ère </a:t>
            </a:r>
            <a:r>
              <a:rPr lang="fr-CA" sz="2600" b="1" dirty="0" smtClean="0">
                <a:latin typeface="Garamond" panose="02020404030301010803" pitchFamily="18" charset="0"/>
              </a:rPr>
              <a:t>numérique</a:t>
            </a:r>
          </a:p>
          <a:p>
            <a:endParaRPr lang="fr-CA" sz="2400" b="1" dirty="0" smtClean="0">
              <a:latin typeface="Garamond" panose="02020404030301010803" pitchFamily="18" charset="0"/>
            </a:endParaRPr>
          </a:p>
          <a:p>
            <a:pPr marL="0" indent="0" algn="ctr">
              <a:buNone/>
            </a:pPr>
            <a:r>
              <a:rPr lang="fr-CA" sz="2600" b="1" dirty="0" smtClean="0">
                <a:latin typeface="Garamond" panose="02020404030301010803" pitchFamily="18" charset="0"/>
              </a:rPr>
              <a:t>Principes directeurs</a:t>
            </a:r>
          </a:p>
          <a:p>
            <a:r>
              <a:rPr lang="fr-CA" sz="2600" dirty="0" smtClean="0">
                <a:latin typeface="Garamond" panose="02020404030301010803" pitchFamily="18" charset="0"/>
              </a:rPr>
              <a:t>Traiter </a:t>
            </a:r>
            <a:r>
              <a:rPr lang="fr-CA" sz="2600" dirty="0">
                <a:latin typeface="Garamond" panose="02020404030301010803" pitchFamily="18" charset="0"/>
              </a:rPr>
              <a:t>des thématiques de recherche en lien avec l’une des </a:t>
            </a:r>
            <a:r>
              <a:rPr lang="fr-CA" sz="2600" b="1" dirty="0">
                <a:latin typeface="Garamond" panose="02020404030301010803" pitchFamily="18" charset="0"/>
              </a:rPr>
              <a:t>multiples dimensions</a:t>
            </a:r>
            <a:r>
              <a:rPr lang="fr-CA" sz="2600" dirty="0">
                <a:latin typeface="Garamond" panose="02020404030301010803" pitchFamily="18" charset="0"/>
              </a:rPr>
              <a:t> du bien vieillir dans la société </a:t>
            </a:r>
            <a:r>
              <a:rPr lang="fr-CA" sz="2600" dirty="0" smtClean="0">
                <a:latin typeface="Garamond" panose="02020404030301010803" pitchFamily="18" charset="0"/>
              </a:rPr>
              <a:t>québécoise</a:t>
            </a:r>
          </a:p>
          <a:p>
            <a:r>
              <a:rPr lang="fr-CA" sz="2600" dirty="0" smtClean="0">
                <a:latin typeface="Garamond" panose="02020404030301010803" pitchFamily="18" charset="0"/>
              </a:rPr>
              <a:t>Miser sur l’</a:t>
            </a:r>
            <a:r>
              <a:rPr lang="fr-CA" sz="2600" b="1" dirty="0" smtClean="0">
                <a:latin typeface="Garamond" panose="02020404030301010803" pitchFamily="18" charset="0"/>
              </a:rPr>
              <a:t>intersectorialité</a:t>
            </a:r>
          </a:p>
          <a:p>
            <a:r>
              <a:rPr lang="fr-CA" sz="2600" dirty="0">
                <a:latin typeface="Garamond" panose="02020404030301010803" pitchFamily="18" charset="0"/>
              </a:rPr>
              <a:t>Privilégier une approche de </a:t>
            </a:r>
            <a:r>
              <a:rPr lang="fr-CA" sz="2600" b="1" dirty="0" smtClean="0">
                <a:latin typeface="Garamond" panose="02020404030301010803" pitchFamily="18" charset="0"/>
              </a:rPr>
              <a:t>coconstruction</a:t>
            </a:r>
            <a:endParaRPr lang="fr-CA" sz="2600" dirty="0">
              <a:latin typeface="Garamond" panose="02020404030301010803" pitchFamily="18" charset="0"/>
            </a:endParaRP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A" smtClean="0"/>
              <a:t>4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36899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28650" y="365127"/>
            <a:ext cx="7886700" cy="943909"/>
          </a:xfrm>
        </p:spPr>
        <p:txBody>
          <a:bodyPr/>
          <a:lstStyle/>
          <a:p>
            <a:r>
              <a:rPr lang="fr-CA" dirty="0" smtClean="0">
                <a:solidFill>
                  <a:schemeClr val="bg1"/>
                </a:solidFill>
                <a:latin typeface="Garamond" panose="02020404030301010803" pitchFamily="18" charset="0"/>
              </a:rPr>
              <a:t>Un programme intersectoriel</a:t>
            </a:r>
            <a:endParaRPr lang="fr-CA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33137" y="1597794"/>
            <a:ext cx="8191099" cy="4726003"/>
          </a:xfrm>
        </p:spPr>
        <p:txBody>
          <a:bodyPr/>
          <a:lstStyle/>
          <a:p>
            <a:r>
              <a:rPr lang="fr-CA" sz="2800" dirty="0">
                <a:latin typeface="Garamond" panose="02020404030301010803" pitchFamily="18" charset="0"/>
              </a:rPr>
              <a:t>L’</a:t>
            </a:r>
            <a:r>
              <a:rPr lang="fr-CA" sz="2800" b="1" dirty="0">
                <a:latin typeface="Garamond" panose="02020404030301010803" pitchFamily="18" charset="0"/>
              </a:rPr>
              <a:t>intersectorialité</a:t>
            </a:r>
            <a:r>
              <a:rPr lang="fr-CA" sz="2800" dirty="0">
                <a:latin typeface="Garamond" panose="02020404030301010803" pitchFamily="18" charset="0"/>
              </a:rPr>
              <a:t> doit faire partie intégrante </a:t>
            </a:r>
            <a:r>
              <a:rPr lang="fr-CA" sz="2800" dirty="0" smtClean="0">
                <a:latin typeface="Garamond" panose="02020404030301010803" pitchFamily="18" charset="0"/>
              </a:rPr>
              <a:t>de :</a:t>
            </a:r>
          </a:p>
          <a:p>
            <a:pPr marL="800100" lvl="1" indent="-457200">
              <a:buFont typeface="+mj-lt"/>
              <a:buAutoNum type="arabicPeriod"/>
            </a:pPr>
            <a:r>
              <a:rPr lang="fr-CA" sz="2400" dirty="0" smtClean="0">
                <a:latin typeface="Garamond" panose="02020404030301010803" pitchFamily="18" charset="0"/>
              </a:rPr>
              <a:t>La </a:t>
            </a:r>
            <a:r>
              <a:rPr lang="fr-CA" sz="2400" dirty="0">
                <a:latin typeface="Garamond" panose="02020404030301010803" pitchFamily="18" charset="0"/>
              </a:rPr>
              <a:t>composition de l’équipe de </a:t>
            </a:r>
            <a:r>
              <a:rPr lang="fr-CA" sz="2400" dirty="0" smtClean="0">
                <a:latin typeface="Garamond" panose="02020404030301010803" pitchFamily="18" charset="0"/>
              </a:rPr>
              <a:t>recherche, </a:t>
            </a:r>
            <a:r>
              <a:rPr lang="fr-CA" sz="2400" dirty="0">
                <a:latin typeface="Garamond" panose="02020404030301010803" pitchFamily="18" charset="0"/>
              </a:rPr>
              <a:t>qui doit inclure </a:t>
            </a:r>
            <a:r>
              <a:rPr lang="fr-CA" sz="2400" b="1" dirty="0">
                <a:latin typeface="Garamond" panose="02020404030301010803" pitchFamily="18" charset="0"/>
              </a:rPr>
              <a:t>au moins deux </a:t>
            </a:r>
            <a:r>
              <a:rPr lang="fr-CA" sz="2400" dirty="0">
                <a:latin typeface="Garamond" panose="02020404030301010803" pitchFamily="18" charset="0"/>
              </a:rPr>
              <a:t>chercheurs ou chercheuses issus de </a:t>
            </a:r>
            <a:r>
              <a:rPr lang="fr-CA" sz="2400" b="1" dirty="0">
                <a:latin typeface="Garamond" panose="02020404030301010803" pitchFamily="18" charset="0"/>
              </a:rPr>
              <a:t>secteurs </a:t>
            </a:r>
            <a:r>
              <a:rPr lang="fr-CA" sz="2400" b="1" dirty="0" smtClean="0">
                <a:latin typeface="Garamond" panose="02020404030301010803" pitchFamily="18" charset="0"/>
              </a:rPr>
              <a:t>des FRQ différents</a:t>
            </a:r>
          </a:p>
          <a:p>
            <a:pPr marL="800100" lvl="1" indent="-457200">
              <a:buFont typeface="+mj-lt"/>
              <a:buAutoNum type="arabicPeriod"/>
            </a:pPr>
            <a:endParaRPr lang="fr-CA" sz="1900" dirty="0">
              <a:latin typeface="Garamond" panose="02020404030301010803" pitchFamily="18" charset="0"/>
            </a:endParaRPr>
          </a:p>
          <a:p>
            <a:pPr marL="800100" lvl="1" indent="-457200">
              <a:buFont typeface="+mj-lt"/>
              <a:buAutoNum type="arabicPeriod"/>
            </a:pPr>
            <a:endParaRPr lang="fr-CA" sz="1900" dirty="0" smtClean="0">
              <a:latin typeface="Garamond" panose="02020404030301010803" pitchFamily="18" charset="0"/>
            </a:endParaRPr>
          </a:p>
          <a:p>
            <a:pPr marL="800100" lvl="1" indent="-457200">
              <a:buFont typeface="+mj-lt"/>
              <a:buAutoNum type="arabicPeriod"/>
            </a:pPr>
            <a:endParaRPr lang="fr-CA" sz="1900" dirty="0">
              <a:latin typeface="Garamond" panose="02020404030301010803" pitchFamily="18" charset="0"/>
            </a:endParaRPr>
          </a:p>
          <a:p>
            <a:pPr marL="800100" lvl="1" indent="-457200">
              <a:buFont typeface="+mj-lt"/>
              <a:buAutoNum type="arabicPeriod"/>
            </a:pPr>
            <a:endParaRPr lang="fr-CA" sz="1900" dirty="0" smtClean="0">
              <a:latin typeface="Garamond" panose="02020404030301010803" pitchFamily="18" charset="0"/>
            </a:endParaRPr>
          </a:p>
          <a:p>
            <a:pPr marL="800100" lvl="1" indent="-457200">
              <a:buFont typeface="+mj-lt"/>
              <a:buAutoNum type="arabicPeriod"/>
            </a:pPr>
            <a:endParaRPr lang="fr-CA" sz="1900" dirty="0">
              <a:latin typeface="Garamond" panose="02020404030301010803" pitchFamily="18" charset="0"/>
            </a:endParaRPr>
          </a:p>
          <a:p>
            <a:pPr marL="800100" lvl="1" indent="-457200">
              <a:buFont typeface="+mj-lt"/>
              <a:buAutoNum type="arabicPeriod"/>
            </a:pPr>
            <a:endParaRPr lang="fr-CA" sz="1900" dirty="0" smtClean="0">
              <a:latin typeface="Garamond" panose="02020404030301010803" pitchFamily="18" charset="0"/>
            </a:endParaRPr>
          </a:p>
          <a:p>
            <a:pPr marL="800100" lvl="1" indent="-457200">
              <a:buFont typeface="+mj-lt"/>
              <a:buAutoNum type="arabicPeriod"/>
            </a:pPr>
            <a:endParaRPr lang="fr-CA" sz="1900" dirty="0" smtClean="0">
              <a:latin typeface="Garamond" panose="02020404030301010803" pitchFamily="18" charset="0"/>
            </a:endParaRPr>
          </a:p>
          <a:p>
            <a:pPr marL="800100" lvl="1" indent="-457200">
              <a:buFont typeface="+mj-lt"/>
              <a:buAutoNum type="arabicPeriod"/>
            </a:pPr>
            <a:endParaRPr lang="fr-CA" sz="1900" dirty="0" smtClean="0">
              <a:latin typeface="Garamond" panose="02020404030301010803" pitchFamily="18" charset="0"/>
            </a:endParaRPr>
          </a:p>
          <a:p>
            <a:pPr marL="800100" lvl="1" indent="-457200">
              <a:buFont typeface="+mj-lt"/>
              <a:buAutoNum type="arabicPeriod"/>
            </a:pPr>
            <a:r>
              <a:rPr lang="fr-CA" sz="2400" dirty="0" smtClean="0">
                <a:latin typeface="Garamond" panose="02020404030301010803" pitchFamily="18" charset="0"/>
              </a:rPr>
              <a:t>L’approche de l’équipe de recherche, qui doit être </a:t>
            </a:r>
            <a:r>
              <a:rPr lang="fr-CA" sz="2400" b="1" dirty="0" smtClean="0">
                <a:latin typeface="Garamond" panose="02020404030301010803" pitchFamily="18" charset="0"/>
              </a:rPr>
              <a:t>conjointe</a:t>
            </a:r>
            <a:r>
              <a:rPr lang="fr-CA" sz="2400" dirty="0" smtClean="0">
                <a:latin typeface="Garamond" panose="02020404030301010803" pitchFamily="18" charset="0"/>
              </a:rPr>
              <a:t>, </a:t>
            </a:r>
            <a:r>
              <a:rPr lang="fr-CA" sz="2400" b="1" dirty="0" err="1" smtClean="0">
                <a:latin typeface="Garamond" panose="02020404030301010803" pitchFamily="18" charset="0"/>
              </a:rPr>
              <a:t>coconstruite</a:t>
            </a:r>
            <a:r>
              <a:rPr lang="fr-CA" sz="2400" dirty="0" smtClean="0">
                <a:latin typeface="Garamond" panose="02020404030301010803" pitchFamily="18" charset="0"/>
              </a:rPr>
              <a:t> et </a:t>
            </a:r>
            <a:r>
              <a:rPr lang="fr-CA" sz="2400" b="1" dirty="0" smtClean="0">
                <a:latin typeface="Garamond" panose="02020404030301010803" pitchFamily="18" charset="0"/>
              </a:rPr>
              <a:t>intégrée</a:t>
            </a:r>
            <a:endParaRPr lang="fr-CA" sz="2400" b="1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fr-CA" dirty="0">
              <a:latin typeface="Garamond" panose="02020404030301010803" pitchFamily="18" charset="0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custDataLst>
              <p:tags r:id="rId3"/>
            </p:custDataLst>
            <p:extLst/>
          </p:nvPr>
        </p:nvGraphicFramePr>
        <p:xfrm>
          <a:off x="916664" y="3267496"/>
          <a:ext cx="6080901" cy="1987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5393">
                  <a:extLst>
                    <a:ext uri="{9D8B030D-6E8A-4147-A177-3AD203B41FA5}">
                      <a16:colId xmlns:a16="http://schemas.microsoft.com/office/drawing/2014/main" val="3494596882"/>
                    </a:ext>
                  </a:extLst>
                </a:gridCol>
                <a:gridCol w="1735508">
                  <a:extLst>
                    <a:ext uri="{9D8B030D-6E8A-4147-A177-3AD203B41FA5}">
                      <a16:colId xmlns:a16="http://schemas.microsoft.com/office/drawing/2014/main" val="1126469494"/>
                    </a:ext>
                  </a:extLst>
                </a:gridCol>
              </a:tblGrid>
              <a:tr h="397580"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smtClean="0">
                          <a:latin typeface="Garamond" panose="02020404030301010803" pitchFamily="18" charset="0"/>
                        </a:rPr>
                        <a:t>Secteurs</a:t>
                      </a:r>
                      <a:r>
                        <a:rPr lang="fr-FR" sz="2000" b="1" baseline="0" dirty="0" smtClean="0">
                          <a:solidFill>
                            <a:srgbClr val="FF0000"/>
                          </a:solidFill>
                          <a:latin typeface="Garamond" panose="02020404030301010803" pitchFamily="18" charset="0"/>
                        </a:rPr>
                        <a:t> </a:t>
                      </a:r>
                      <a:r>
                        <a:rPr lang="fr-FR" sz="2000" b="1" baseline="0" dirty="0" smtClean="0">
                          <a:latin typeface="Garamond" panose="02020404030301010803" pitchFamily="18" charset="0"/>
                        </a:rPr>
                        <a:t>définis pas les FRQ</a:t>
                      </a:r>
                      <a:endParaRPr lang="fr-CA" sz="2000" b="1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smtClean="0">
                          <a:latin typeface="Garamond" panose="02020404030301010803" pitchFamily="18" charset="0"/>
                        </a:rPr>
                        <a:t>Fonds</a:t>
                      </a:r>
                      <a:endParaRPr lang="fr-CA" sz="2000" b="1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9344253"/>
                  </a:ext>
                </a:extLst>
              </a:tr>
              <a:tr h="397580">
                <a:tc>
                  <a:txBody>
                    <a:bodyPr/>
                    <a:lstStyle/>
                    <a:p>
                      <a:r>
                        <a:rPr lang="fr-FR" sz="2000" b="1" dirty="0" smtClean="0">
                          <a:solidFill>
                            <a:srgbClr val="0070C0"/>
                          </a:solidFill>
                          <a:latin typeface="Garamond" panose="02020404030301010803" pitchFamily="18" charset="0"/>
                        </a:rPr>
                        <a:t>Santé</a:t>
                      </a:r>
                      <a:endParaRPr lang="fr-CA" sz="2000" b="1" dirty="0">
                        <a:solidFill>
                          <a:srgbClr val="0070C0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b="1" dirty="0" smtClean="0">
                          <a:solidFill>
                            <a:srgbClr val="0070C0"/>
                          </a:solidFill>
                          <a:latin typeface="Garamond" panose="02020404030301010803" pitchFamily="18" charset="0"/>
                        </a:rPr>
                        <a:t>FRQS</a:t>
                      </a:r>
                      <a:endParaRPr lang="fr-CA" sz="2000" b="1" dirty="0">
                        <a:solidFill>
                          <a:srgbClr val="0070C0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9005390"/>
                  </a:ext>
                </a:extLst>
              </a:tr>
              <a:tr h="397580">
                <a:tc>
                  <a:txBody>
                    <a:bodyPr/>
                    <a:lstStyle/>
                    <a:p>
                      <a:r>
                        <a:rPr lang="fr-FR" sz="2000" b="1" dirty="0" smtClean="0">
                          <a:solidFill>
                            <a:srgbClr val="00B050"/>
                          </a:solidFill>
                          <a:latin typeface="Garamond" panose="02020404030301010803" pitchFamily="18" charset="0"/>
                        </a:rPr>
                        <a:t>Sciences naturelles et</a:t>
                      </a:r>
                      <a:r>
                        <a:rPr lang="fr-FR" sz="2000" b="1" baseline="0" dirty="0" smtClean="0">
                          <a:solidFill>
                            <a:srgbClr val="00B050"/>
                          </a:solidFill>
                          <a:latin typeface="Garamond" panose="02020404030301010803" pitchFamily="18" charset="0"/>
                        </a:rPr>
                        <a:t> génie</a:t>
                      </a:r>
                      <a:endParaRPr lang="fr-CA" sz="2000" b="1" dirty="0">
                        <a:solidFill>
                          <a:srgbClr val="00B050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b="1" dirty="0" smtClean="0">
                          <a:solidFill>
                            <a:srgbClr val="00B050"/>
                          </a:solidFill>
                          <a:latin typeface="Garamond" panose="02020404030301010803" pitchFamily="18" charset="0"/>
                        </a:rPr>
                        <a:t>FRQNT</a:t>
                      </a:r>
                      <a:endParaRPr lang="fr-CA" sz="2000" b="1" dirty="0">
                        <a:solidFill>
                          <a:srgbClr val="00B050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3425250"/>
                  </a:ext>
                </a:extLst>
              </a:tr>
              <a:tr h="397580">
                <a:tc>
                  <a:txBody>
                    <a:bodyPr/>
                    <a:lstStyle/>
                    <a:p>
                      <a:r>
                        <a:rPr lang="fr-FR" sz="2000" b="1" dirty="0" smtClean="0">
                          <a:solidFill>
                            <a:srgbClr val="FF0000"/>
                          </a:solidFill>
                          <a:latin typeface="Garamond" panose="02020404030301010803" pitchFamily="18" charset="0"/>
                        </a:rPr>
                        <a:t>Arts et lettres</a:t>
                      </a:r>
                      <a:endParaRPr lang="fr-CA" sz="2000" b="1" dirty="0">
                        <a:solidFill>
                          <a:srgbClr val="FF0000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b="1" dirty="0" smtClean="0">
                          <a:solidFill>
                            <a:srgbClr val="FF0000"/>
                          </a:solidFill>
                          <a:latin typeface="Garamond" panose="02020404030301010803" pitchFamily="18" charset="0"/>
                        </a:rPr>
                        <a:t>FRQSC</a:t>
                      </a:r>
                      <a:endParaRPr lang="fr-CA" sz="2000" b="1" dirty="0">
                        <a:solidFill>
                          <a:srgbClr val="FF0000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4744283"/>
                  </a:ext>
                </a:extLst>
              </a:tr>
              <a:tr h="397580">
                <a:tc>
                  <a:txBody>
                    <a:bodyPr/>
                    <a:lstStyle/>
                    <a:p>
                      <a:r>
                        <a:rPr lang="fr-FR" sz="2000" b="1" dirty="0" smtClean="0">
                          <a:solidFill>
                            <a:srgbClr val="FF0000"/>
                          </a:solidFill>
                          <a:latin typeface="Garamond" panose="02020404030301010803" pitchFamily="18" charset="0"/>
                        </a:rPr>
                        <a:t>Sciences humaines</a:t>
                      </a:r>
                      <a:r>
                        <a:rPr lang="fr-FR" sz="2000" b="1" baseline="0" dirty="0" smtClean="0">
                          <a:solidFill>
                            <a:srgbClr val="FF0000"/>
                          </a:solidFill>
                          <a:latin typeface="Garamond" panose="02020404030301010803" pitchFamily="18" charset="0"/>
                        </a:rPr>
                        <a:t> et sociales</a:t>
                      </a:r>
                      <a:endParaRPr lang="fr-CA" sz="2000" b="1" dirty="0">
                        <a:solidFill>
                          <a:srgbClr val="FF0000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b="1" dirty="0" smtClean="0">
                          <a:solidFill>
                            <a:srgbClr val="FF0000"/>
                          </a:solidFill>
                          <a:latin typeface="Garamond" panose="02020404030301010803" pitchFamily="18" charset="0"/>
                        </a:rPr>
                        <a:t>FRQSC</a:t>
                      </a:r>
                      <a:endParaRPr lang="fr-CA" sz="2000" b="1" dirty="0">
                        <a:solidFill>
                          <a:srgbClr val="FF0000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9067420"/>
                  </a:ext>
                </a:extLst>
              </a:tr>
            </a:tbl>
          </a:graphicData>
        </a:graphic>
      </p:graphicFrame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A" smtClean="0"/>
              <a:t>5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04346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294627" y="336251"/>
            <a:ext cx="8468118" cy="943909"/>
          </a:xfrm>
        </p:spPr>
        <p:txBody>
          <a:bodyPr>
            <a:normAutofit/>
          </a:bodyPr>
          <a:lstStyle/>
          <a:p>
            <a:r>
              <a:rPr lang="fr-CA" dirty="0" smtClean="0">
                <a:solidFill>
                  <a:schemeClr val="bg1"/>
                </a:solidFill>
                <a:latin typeface="Garamond" panose="02020404030301010803" pitchFamily="18" charset="0"/>
              </a:rPr>
              <a:t>Les défis pour les équipes de recherche</a:t>
            </a:r>
            <a:endParaRPr lang="fr-CA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33137" y="1597794"/>
            <a:ext cx="8191099" cy="4726003"/>
          </a:xfrm>
        </p:spPr>
        <p:txBody>
          <a:bodyPr>
            <a:normAutofit lnSpcReduction="10000"/>
          </a:bodyPr>
          <a:lstStyle/>
          <a:p>
            <a:r>
              <a:rPr lang="fr-CA" sz="2600" dirty="0">
                <a:latin typeface="Garamond" panose="02020404030301010803" pitchFamily="18" charset="0"/>
              </a:rPr>
              <a:t>Trouver un </a:t>
            </a:r>
            <a:r>
              <a:rPr lang="fr-CA" sz="2600" b="1" dirty="0">
                <a:latin typeface="Garamond" panose="02020404030301010803" pitchFamily="18" charset="0"/>
              </a:rPr>
              <a:t>langage commun </a:t>
            </a:r>
            <a:r>
              <a:rPr lang="fr-CA" sz="2600" dirty="0">
                <a:latin typeface="Garamond" panose="02020404030301010803" pitchFamily="18" charset="0"/>
              </a:rPr>
              <a:t>pour définir une </a:t>
            </a:r>
            <a:r>
              <a:rPr lang="fr-CA" sz="2600" b="1" dirty="0">
                <a:latin typeface="Garamond" panose="02020404030301010803" pitchFamily="18" charset="0"/>
              </a:rPr>
              <a:t>question de recherche </a:t>
            </a:r>
            <a:r>
              <a:rPr lang="fr-CA" sz="2600" b="1" dirty="0" smtClean="0">
                <a:latin typeface="Garamond" panose="02020404030301010803" pitchFamily="18" charset="0"/>
              </a:rPr>
              <a:t>commune</a:t>
            </a:r>
          </a:p>
          <a:p>
            <a:endParaRPr lang="fr-CA" sz="2600" dirty="0">
              <a:latin typeface="Garamond" panose="02020404030301010803" pitchFamily="18" charset="0"/>
            </a:endParaRPr>
          </a:p>
          <a:p>
            <a:r>
              <a:rPr lang="fr-CA" sz="2600" b="1" dirty="0">
                <a:latin typeface="Garamond" panose="02020404030301010803" pitchFamily="18" charset="0"/>
              </a:rPr>
              <a:t>Briser les silos </a:t>
            </a:r>
            <a:r>
              <a:rPr lang="fr-CA" sz="2600" dirty="0">
                <a:latin typeface="Garamond" panose="02020404030301010803" pitchFamily="18" charset="0"/>
              </a:rPr>
              <a:t>pour intégrer la diversité et la complexité des </a:t>
            </a:r>
            <a:r>
              <a:rPr lang="fr-CA" sz="2600" dirty="0" smtClean="0">
                <a:latin typeface="Garamond" panose="02020404030301010803" pitchFamily="18" charset="0"/>
              </a:rPr>
              <a:t>approches</a:t>
            </a:r>
          </a:p>
          <a:p>
            <a:endParaRPr lang="fr-CA" sz="2600" dirty="0">
              <a:latin typeface="Garamond" panose="02020404030301010803" pitchFamily="18" charset="0"/>
            </a:endParaRPr>
          </a:p>
          <a:p>
            <a:r>
              <a:rPr lang="fr-CA" sz="2600" dirty="0">
                <a:latin typeface="Garamond" panose="02020404030301010803" pitchFamily="18" charset="0"/>
              </a:rPr>
              <a:t>Ne </a:t>
            </a:r>
            <a:r>
              <a:rPr lang="fr-CA" sz="2600" b="1" dirty="0">
                <a:latin typeface="Garamond" panose="02020404030301010803" pitchFamily="18" charset="0"/>
              </a:rPr>
              <a:t>pas instrumentaliser </a:t>
            </a:r>
            <a:r>
              <a:rPr lang="fr-CA" sz="2600" dirty="0">
                <a:latin typeface="Garamond" panose="02020404030301010803" pitchFamily="18" charset="0"/>
              </a:rPr>
              <a:t>une discipline dans l’approche de </a:t>
            </a:r>
            <a:r>
              <a:rPr lang="fr-CA" sz="2600" dirty="0" smtClean="0">
                <a:latin typeface="Garamond" panose="02020404030301010803" pitchFamily="18" charset="0"/>
              </a:rPr>
              <a:t>recherche</a:t>
            </a:r>
          </a:p>
          <a:p>
            <a:endParaRPr lang="fr-CA" sz="2600" dirty="0">
              <a:latin typeface="Garamond" panose="02020404030301010803" pitchFamily="18" charset="0"/>
            </a:endParaRPr>
          </a:p>
          <a:p>
            <a:r>
              <a:rPr lang="fr-CA" sz="2600" dirty="0">
                <a:latin typeface="Garamond" panose="02020404030301010803" pitchFamily="18" charset="0"/>
              </a:rPr>
              <a:t>Que chacun </a:t>
            </a:r>
            <a:r>
              <a:rPr lang="fr-CA" sz="2600" b="1" dirty="0">
                <a:latin typeface="Garamond" panose="02020404030301010803" pitchFamily="18" charset="0"/>
              </a:rPr>
              <a:t>enrichisse son savoir et son savoir-faire </a:t>
            </a:r>
            <a:r>
              <a:rPr lang="fr-CA" sz="2600" dirty="0">
                <a:latin typeface="Garamond" panose="02020404030301010803" pitchFamily="18" charset="0"/>
              </a:rPr>
              <a:t>dans la conception et la réalisation du projet à travers une démarche intersectorielle et </a:t>
            </a:r>
            <a:r>
              <a:rPr lang="fr-CA" sz="2600" dirty="0" err="1" smtClean="0">
                <a:latin typeface="Garamond" panose="02020404030301010803" pitchFamily="18" charset="0"/>
              </a:rPr>
              <a:t>coconstruite</a:t>
            </a:r>
            <a:endParaRPr lang="fr-CA" sz="2600" dirty="0">
              <a:latin typeface="Garamond" panose="02020404030301010803" pitchFamily="18" charset="0"/>
            </a:endParaRPr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A" smtClean="0"/>
              <a:t>6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07985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294627" y="336251"/>
            <a:ext cx="8468118" cy="943909"/>
          </a:xfrm>
        </p:spPr>
        <p:txBody>
          <a:bodyPr>
            <a:normAutofit/>
          </a:bodyPr>
          <a:lstStyle/>
          <a:p>
            <a:r>
              <a:rPr lang="fr-CA" dirty="0" smtClean="0">
                <a:solidFill>
                  <a:schemeClr val="bg1"/>
                </a:solidFill>
                <a:latin typeface="Garamond" panose="02020404030301010803" pitchFamily="18" charset="0"/>
              </a:rPr>
              <a:t>Deux volets de financement</a:t>
            </a:r>
            <a:endParaRPr lang="fr-CA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981177617"/>
              </p:ext>
            </p:extLst>
          </p:nvPr>
        </p:nvGraphicFramePr>
        <p:xfrm>
          <a:off x="294627" y="1029419"/>
          <a:ext cx="8682447" cy="52037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1640">
                  <a:extLst>
                    <a:ext uri="{9D8B030D-6E8A-4147-A177-3AD203B41FA5}">
                      <a16:colId xmlns:a16="http://schemas.microsoft.com/office/drawing/2014/main" val="2028348656"/>
                    </a:ext>
                  </a:extLst>
                </a:gridCol>
                <a:gridCol w="3860800">
                  <a:extLst>
                    <a:ext uri="{9D8B030D-6E8A-4147-A177-3AD203B41FA5}">
                      <a16:colId xmlns:a16="http://schemas.microsoft.com/office/drawing/2014/main" val="2743642993"/>
                    </a:ext>
                  </a:extLst>
                </a:gridCol>
                <a:gridCol w="3660007">
                  <a:extLst>
                    <a:ext uri="{9D8B030D-6E8A-4147-A177-3AD203B41FA5}">
                      <a16:colId xmlns:a16="http://schemas.microsoft.com/office/drawing/2014/main" val="125067302"/>
                    </a:ext>
                  </a:extLst>
                </a:gridCol>
              </a:tblGrid>
              <a:tr h="738421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Garamond" panose="02020404030301010803" pitchFamily="18" charset="0"/>
                        </a:rPr>
                        <a:t> </a:t>
                      </a:r>
                      <a:endParaRPr lang="fr-CA" sz="18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Garamond" panose="02020404030301010803" pitchFamily="18" charset="0"/>
                        </a:rPr>
                        <a:t>Living </a:t>
                      </a:r>
                      <a:r>
                        <a:rPr lang="fr-FR" sz="1800" dirty="0" err="1">
                          <a:effectLst/>
                          <a:latin typeface="Garamond" panose="02020404030301010803" pitchFamily="18" charset="0"/>
                        </a:rPr>
                        <a:t>Lab</a:t>
                      </a:r>
                      <a:r>
                        <a:rPr lang="fr-FR" sz="1800" dirty="0">
                          <a:effectLst/>
                          <a:latin typeface="Garamond" panose="02020404030301010803" pitchFamily="18" charset="0"/>
                        </a:rPr>
                        <a:t> - Région</a:t>
                      </a:r>
                      <a:endParaRPr lang="fr-CA" sz="18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Garamond" panose="02020404030301010803" pitchFamily="18" charset="0"/>
                        </a:rPr>
                        <a:t>Soutien à l’entrepreneuriat scientifique</a:t>
                      </a:r>
                      <a:endParaRPr lang="fr-CA" sz="18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35099757"/>
                  </a:ext>
                </a:extLst>
              </a:tr>
              <a:tr h="21965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Garamond" panose="02020404030301010803" pitchFamily="18" charset="0"/>
                        </a:rPr>
                        <a:t>Objectifs</a:t>
                      </a:r>
                      <a:endParaRPr lang="fr-CA" sz="18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800" dirty="0">
                          <a:effectLst/>
                          <a:latin typeface="Garamond" panose="02020404030301010803" pitchFamily="18" charset="0"/>
                        </a:rPr>
                        <a:t>Créer des Living </a:t>
                      </a:r>
                      <a:r>
                        <a:rPr lang="fr-FR" sz="1800" dirty="0" err="1">
                          <a:effectLst/>
                          <a:latin typeface="Garamond" panose="02020404030301010803" pitchFamily="18" charset="0"/>
                        </a:rPr>
                        <a:t>Lab</a:t>
                      </a:r>
                      <a:r>
                        <a:rPr lang="fr-FR" sz="1800" dirty="0">
                          <a:effectLst/>
                          <a:latin typeface="Garamond" panose="02020404030301010803" pitchFamily="18" charset="0"/>
                        </a:rPr>
                        <a:t> œuvrant comme des incubateurs et </a:t>
                      </a:r>
                      <a:r>
                        <a:rPr lang="fr-FR" sz="1800" dirty="0" smtClean="0">
                          <a:effectLst/>
                          <a:latin typeface="Garamond" panose="02020404030301010803" pitchFamily="18" charset="0"/>
                        </a:rPr>
                        <a:t>terrains </a:t>
                      </a:r>
                      <a:r>
                        <a:rPr lang="fr-FR" sz="1800" dirty="0">
                          <a:effectLst/>
                          <a:latin typeface="Garamond" panose="02020404030301010803" pitchFamily="18" charset="0"/>
                        </a:rPr>
                        <a:t>d’expérimentation continue susceptibles de favoriser l’émergence de nouvelles approches intersectorielles autour de la thématique du bien vieillir en contexte régional</a:t>
                      </a:r>
                      <a:endParaRPr lang="fr-CA" sz="1800" dirty="0">
                        <a:effectLst/>
                        <a:latin typeface="Garamond" panose="02020404030301010803" pitchFamily="18" charset="0"/>
                      </a:endParaRPr>
                    </a:p>
                    <a:p>
                      <a:pPr marL="342900" lvl="0" indent="-34290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800" dirty="0">
                          <a:effectLst/>
                          <a:latin typeface="Garamond" panose="02020404030301010803" pitchFamily="18" charset="0"/>
                        </a:rPr>
                        <a:t>Répondre aux enjeux particuliers du vieillissement </a:t>
                      </a:r>
                      <a:r>
                        <a:rPr lang="fr-FR" sz="1800" dirty="0" smtClean="0">
                          <a:effectLst/>
                          <a:latin typeface="Garamond" panose="02020404030301010803" pitchFamily="18" charset="0"/>
                        </a:rPr>
                        <a:t>des régions </a:t>
                      </a:r>
                      <a:r>
                        <a:rPr lang="fr-FR" sz="1800" dirty="0">
                          <a:effectLst/>
                          <a:latin typeface="Garamond" panose="02020404030301010803" pitchFamily="18" charset="0"/>
                        </a:rPr>
                        <a:t>du Québec</a:t>
                      </a:r>
                      <a:endParaRPr lang="fr-CA" sz="18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800" dirty="0">
                          <a:effectLst/>
                          <a:latin typeface="Garamond" panose="02020404030301010803" pitchFamily="18" charset="0"/>
                        </a:rPr>
                        <a:t>Favoriser l’émergence d’innovations entrepreneuriales par des approches intersectorielles et </a:t>
                      </a:r>
                      <a:r>
                        <a:rPr lang="fr-FR" sz="1800" dirty="0" err="1">
                          <a:effectLst/>
                          <a:latin typeface="Garamond" panose="02020404030301010803" pitchFamily="18" charset="0"/>
                        </a:rPr>
                        <a:t>coconstruites</a:t>
                      </a:r>
                      <a:r>
                        <a:rPr lang="fr-FR" sz="1800" dirty="0">
                          <a:effectLst/>
                          <a:latin typeface="Garamond" panose="02020404030301010803" pitchFamily="18" charset="0"/>
                        </a:rPr>
                        <a:t> en lien avec le bien vieillir </a:t>
                      </a:r>
                      <a:endParaRPr lang="fr-CA" sz="1800" dirty="0">
                        <a:effectLst/>
                        <a:latin typeface="Garamond" panose="02020404030301010803" pitchFamily="18" charset="0"/>
                      </a:endParaRPr>
                    </a:p>
                    <a:p>
                      <a:pPr marL="342900" lvl="0" indent="-34290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800" dirty="0">
                          <a:effectLst/>
                          <a:latin typeface="Garamond" panose="02020404030301010803" pitchFamily="18" charset="0"/>
                        </a:rPr>
                        <a:t>Miser sur la collaboration entre des scientifiques universitaires et des scientifiques au sein d’entreprises avec des activités de recherche pour la création de nouvelles connaissances et solutions</a:t>
                      </a:r>
                      <a:endParaRPr lang="fr-CA" sz="18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08966323"/>
                  </a:ext>
                </a:extLst>
              </a:tr>
              <a:tr h="213720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  <a:latin typeface="Garamond" panose="02020404030301010803" pitchFamily="18" charset="0"/>
                        </a:rPr>
                        <a:t>Durée</a:t>
                      </a:r>
                      <a:endParaRPr lang="fr-CA" sz="18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Garamond" panose="02020404030301010803" pitchFamily="18" charset="0"/>
                        </a:rPr>
                        <a:t>3 ans</a:t>
                      </a:r>
                      <a:endParaRPr lang="fr-CA" sz="18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Garamond" panose="02020404030301010803" pitchFamily="18" charset="0"/>
                        </a:rPr>
                        <a:t>1 an</a:t>
                      </a:r>
                      <a:endParaRPr lang="fr-CA" sz="18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95425187"/>
                  </a:ext>
                </a:extLst>
              </a:tr>
              <a:tr h="66040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  <a:latin typeface="Garamond" panose="02020404030301010803" pitchFamily="18" charset="0"/>
                        </a:rPr>
                        <a:t>N­. octrois</a:t>
                      </a:r>
                      <a:endParaRPr lang="fr-CA" sz="18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Garamond" panose="02020404030301010803" pitchFamily="18" charset="0"/>
                        </a:rPr>
                        <a:t>2</a:t>
                      </a:r>
                      <a:endParaRPr lang="fr-CA" sz="18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Garamond" panose="02020404030301010803" pitchFamily="18" charset="0"/>
                        </a:rPr>
                        <a:t>7 à 8</a:t>
                      </a:r>
                      <a:endParaRPr lang="fr-CA" sz="18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66288393"/>
                  </a:ext>
                </a:extLst>
              </a:tr>
              <a:tr h="435187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800" dirty="0">
                          <a:effectLst/>
                          <a:latin typeface="Garamond" panose="02020404030301010803" pitchFamily="18" charset="0"/>
                        </a:rPr>
                        <a:t>Montant </a:t>
                      </a:r>
                      <a:r>
                        <a:rPr lang="fr-FR" sz="1800" dirty="0" smtClean="0">
                          <a:effectLst/>
                          <a:latin typeface="Garamond" panose="02020404030301010803" pitchFamily="18" charset="0"/>
                        </a:rPr>
                        <a:t>annuel</a:t>
                      </a:r>
                      <a:endParaRPr lang="fr-CA" sz="18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800" dirty="0">
                          <a:effectLst/>
                          <a:latin typeface="Garamond" panose="02020404030301010803" pitchFamily="18" charset="0"/>
                        </a:rPr>
                        <a:t>200 000 $ à 300 000 $ par an</a:t>
                      </a:r>
                      <a:br>
                        <a:rPr lang="fr-FR" sz="1800" dirty="0">
                          <a:effectLst/>
                          <a:latin typeface="Garamond" panose="02020404030301010803" pitchFamily="18" charset="0"/>
                        </a:rPr>
                      </a:br>
                      <a:r>
                        <a:rPr lang="fr-FR" sz="1800" dirty="0">
                          <a:effectLst/>
                          <a:latin typeface="Garamond" panose="02020404030301010803" pitchFamily="18" charset="0"/>
                        </a:rPr>
                        <a:t>(FIR* inclus)</a:t>
                      </a:r>
                      <a:endParaRPr lang="fr-CA" sz="18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800" dirty="0">
                          <a:effectLst/>
                          <a:latin typeface="Garamond" panose="02020404030301010803" pitchFamily="18" charset="0"/>
                        </a:rPr>
                        <a:t>100  000  $ à 125 000 $ </a:t>
                      </a:r>
                      <a:br>
                        <a:rPr lang="fr-FR" sz="1800" dirty="0">
                          <a:effectLst/>
                          <a:latin typeface="Garamond" panose="02020404030301010803" pitchFamily="18" charset="0"/>
                        </a:rPr>
                      </a:br>
                      <a:r>
                        <a:rPr lang="fr-FR" sz="1800" dirty="0">
                          <a:effectLst/>
                          <a:latin typeface="Garamond" panose="02020404030301010803" pitchFamily="18" charset="0"/>
                        </a:rPr>
                        <a:t>( FIR* en sus</a:t>
                      </a:r>
                      <a:r>
                        <a:rPr lang="fr-FR" sz="1800" dirty="0" smtClean="0">
                          <a:effectLst/>
                          <a:latin typeface="Garamond" panose="02020404030301010803" pitchFamily="18" charset="0"/>
                        </a:rPr>
                        <a:t>)</a:t>
                      </a:r>
                      <a:endParaRPr lang="fr-CA" sz="18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68403753"/>
                  </a:ext>
                </a:extLst>
              </a:tr>
              <a:tr h="427441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CA" sz="1800" dirty="0" smtClean="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Date limite</a:t>
                      </a:r>
                      <a:endParaRPr lang="fr-CA" sz="18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CA" sz="1800" dirty="0" smtClean="0">
                          <a:latin typeface="Garamond" panose="02020404030301010803" pitchFamily="18" charset="0"/>
                        </a:rPr>
                        <a:t>17 novembre 2021 à 16h00 (annonce de résultats</a:t>
                      </a:r>
                      <a:r>
                        <a:rPr lang="fr-CA" sz="1800" baseline="0" dirty="0" smtClean="0">
                          <a:latin typeface="Garamond" panose="02020404030301010803" pitchFamily="18" charset="0"/>
                        </a:rPr>
                        <a:t> : fin avril 2022)</a:t>
                      </a:r>
                      <a:endParaRPr lang="fr-CA" sz="1800" dirty="0">
                        <a:latin typeface="Garamond" panose="02020404030301010803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fr-CA" sz="18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54223564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>
            <p:custDataLst>
              <p:tags r:id="rId3"/>
            </p:custDataLst>
          </p:nvPr>
        </p:nvSpPr>
        <p:spPr>
          <a:xfrm>
            <a:off x="3180996" y="6233160"/>
            <a:ext cx="29097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90170" indent="90170" algn="just">
              <a:spcAft>
                <a:spcPts val="0"/>
              </a:spcAft>
            </a:pPr>
            <a:r>
              <a:rPr lang="fr-CA" dirty="0" smtClean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*Frais indirects de recherche</a:t>
            </a:r>
            <a:endParaRPr lang="fr-CA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A" smtClean="0"/>
              <a:t>7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59768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294627" y="336251"/>
            <a:ext cx="8468118" cy="943909"/>
          </a:xfrm>
        </p:spPr>
        <p:txBody>
          <a:bodyPr>
            <a:normAutofit/>
          </a:bodyPr>
          <a:lstStyle/>
          <a:p>
            <a:r>
              <a:rPr lang="fr-CA" dirty="0">
                <a:solidFill>
                  <a:schemeClr val="bg1"/>
                </a:solidFill>
                <a:latin typeface="Garamond" panose="02020404030301010803" pitchFamily="18" charset="0"/>
              </a:rPr>
              <a:t>Living </a:t>
            </a:r>
            <a:r>
              <a:rPr lang="fr-CA" dirty="0" err="1">
                <a:solidFill>
                  <a:schemeClr val="bg1"/>
                </a:solidFill>
                <a:latin typeface="Garamond" panose="02020404030301010803" pitchFamily="18" charset="0"/>
              </a:rPr>
              <a:t>Lab</a:t>
            </a:r>
            <a:r>
              <a:rPr lang="fr-CA" dirty="0">
                <a:solidFill>
                  <a:schemeClr val="bg1"/>
                </a:solidFill>
                <a:latin typeface="Garamond" panose="02020404030301010803" pitchFamily="18" charset="0"/>
              </a:rPr>
              <a:t> – </a:t>
            </a:r>
            <a:r>
              <a:rPr lang="fr-CA" dirty="0" smtClean="0">
                <a:solidFill>
                  <a:schemeClr val="bg1"/>
                </a:solidFill>
                <a:latin typeface="Garamond" panose="02020404030301010803" pitchFamily="18" charset="0"/>
              </a:rPr>
              <a:t>Région : les objectifs</a:t>
            </a:r>
            <a:endParaRPr lang="fr-CA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33137" y="1828800"/>
            <a:ext cx="8191099" cy="4615543"/>
          </a:xfrm>
        </p:spPr>
        <p:txBody>
          <a:bodyPr>
            <a:normAutofit/>
          </a:bodyPr>
          <a:lstStyle/>
          <a:p>
            <a:r>
              <a:rPr lang="fr-CA" sz="2600" dirty="0">
                <a:latin typeface="Garamond" panose="02020404030301010803" pitchFamily="18" charset="0"/>
              </a:rPr>
              <a:t>P</a:t>
            </a:r>
            <a:r>
              <a:rPr lang="fr-CA" sz="2600" dirty="0" smtClean="0">
                <a:latin typeface="Garamond" panose="02020404030301010803" pitchFamily="18" charset="0"/>
              </a:rPr>
              <a:t>ermettre </a:t>
            </a:r>
            <a:r>
              <a:rPr lang="fr-CA" sz="2600" dirty="0">
                <a:latin typeface="Garamond" panose="02020404030301010803" pitchFamily="18" charset="0"/>
              </a:rPr>
              <a:t>d’apporter des solutions </a:t>
            </a:r>
            <a:r>
              <a:rPr lang="fr-CA" sz="2600" b="1" dirty="0">
                <a:latin typeface="Garamond" panose="02020404030301010803" pitchFamily="18" charset="0"/>
              </a:rPr>
              <a:t>innovantes</a:t>
            </a:r>
            <a:r>
              <a:rPr lang="fr-CA" sz="2600" dirty="0">
                <a:latin typeface="Garamond" panose="02020404030301010803" pitchFamily="18" charset="0"/>
              </a:rPr>
              <a:t>, </a:t>
            </a:r>
            <a:r>
              <a:rPr lang="fr-CA" sz="2600" b="1" dirty="0">
                <a:latin typeface="Garamond" panose="02020404030301010803" pitchFamily="18" charset="0"/>
              </a:rPr>
              <a:t>durables</a:t>
            </a:r>
            <a:r>
              <a:rPr lang="fr-CA" sz="2600" dirty="0">
                <a:latin typeface="Garamond" panose="02020404030301010803" pitchFamily="18" charset="0"/>
              </a:rPr>
              <a:t> et </a:t>
            </a:r>
            <a:r>
              <a:rPr lang="fr-CA" sz="2600" b="1" dirty="0">
                <a:latin typeface="Garamond" panose="02020404030301010803" pitchFamily="18" charset="0"/>
              </a:rPr>
              <a:t>socialement acceptables </a:t>
            </a:r>
            <a:r>
              <a:rPr lang="fr-CA" sz="2600" dirty="0">
                <a:latin typeface="Garamond" panose="02020404030301010803" pitchFamily="18" charset="0"/>
              </a:rPr>
              <a:t>à travers l’expérimentation dans des contextes de vie </a:t>
            </a:r>
            <a:r>
              <a:rPr lang="fr-CA" sz="2600" dirty="0" smtClean="0">
                <a:latin typeface="Garamond" panose="02020404030301010803" pitchFamily="18" charset="0"/>
              </a:rPr>
              <a:t>réelle</a:t>
            </a:r>
            <a:endParaRPr lang="fr-CA" sz="2600" dirty="0">
              <a:latin typeface="Garamond" panose="02020404030301010803" pitchFamily="18" charset="0"/>
            </a:endParaRPr>
          </a:p>
          <a:p>
            <a:r>
              <a:rPr lang="fr-CA" sz="2600" dirty="0" smtClean="0">
                <a:latin typeface="Garamond" panose="02020404030301010803" pitchFamily="18" charset="0"/>
              </a:rPr>
              <a:t>Faciliter </a:t>
            </a:r>
            <a:r>
              <a:rPr lang="fr-CA" sz="2600" dirty="0">
                <a:latin typeface="Garamond" panose="02020404030301010803" pitchFamily="18" charset="0"/>
              </a:rPr>
              <a:t>les collaborations </a:t>
            </a:r>
            <a:r>
              <a:rPr lang="fr-CA" sz="2600" b="1" dirty="0">
                <a:latin typeface="Garamond" panose="02020404030301010803" pitchFamily="18" charset="0"/>
              </a:rPr>
              <a:t>intersectorielles</a:t>
            </a:r>
            <a:r>
              <a:rPr lang="fr-CA" sz="2600" dirty="0">
                <a:latin typeface="Garamond" panose="02020404030301010803" pitchFamily="18" charset="0"/>
              </a:rPr>
              <a:t> entre les chercheuses et les chercheurs et les milieux utilisateurs de connaissances, comme les décideurs </a:t>
            </a:r>
            <a:r>
              <a:rPr lang="fr-CA" sz="2600" dirty="0" smtClean="0">
                <a:latin typeface="Garamond" panose="02020404030301010803" pitchFamily="18" charset="0"/>
              </a:rPr>
              <a:t>publics</a:t>
            </a:r>
            <a:endParaRPr lang="fr-CA" sz="2600" dirty="0">
              <a:latin typeface="Garamond" panose="02020404030301010803" pitchFamily="18" charset="0"/>
            </a:endParaRPr>
          </a:p>
          <a:p>
            <a:r>
              <a:rPr lang="fr-CA" sz="2600" dirty="0" smtClean="0">
                <a:latin typeface="Garamond" panose="02020404030301010803" pitchFamily="18" charset="0"/>
              </a:rPr>
              <a:t>Avoir </a:t>
            </a:r>
            <a:r>
              <a:rPr lang="fr-CA" sz="2600" dirty="0">
                <a:latin typeface="Garamond" panose="02020404030301010803" pitchFamily="18" charset="0"/>
              </a:rPr>
              <a:t>un impact sur l’</a:t>
            </a:r>
            <a:r>
              <a:rPr lang="fr-CA" sz="2600" b="1" dirty="0">
                <a:latin typeface="Garamond" panose="02020404030301010803" pitchFamily="18" charset="0"/>
              </a:rPr>
              <a:t>avancement des connaissances </a:t>
            </a:r>
            <a:r>
              <a:rPr lang="fr-CA" sz="2600" dirty="0">
                <a:latin typeface="Garamond" panose="02020404030301010803" pitchFamily="18" charset="0"/>
              </a:rPr>
              <a:t>et sur la solution de problèmes sociaux, économiques, culturels et </a:t>
            </a:r>
            <a:r>
              <a:rPr lang="fr-CA" sz="2600" dirty="0" smtClean="0">
                <a:latin typeface="Garamond" panose="02020404030301010803" pitchFamily="18" charset="0"/>
              </a:rPr>
              <a:t>technologiques</a:t>
            </a:r>
            <a:endParaRPr lang="fr-CA" sz="2600" dirty="0">
              <a:latin typeface="Garamond" panose="02020404030301010803" pitchFamily="18" charset="0"/>
            </a:endParaRPr>
          </a:p>
          <a:p>
            <a:r>
              <a:rPr lang="fr-CA" sz="2600" dirty="0" smtClean="0">
                <a:latin typeface="Garamond" panose="02020404030301010803" pitchFamily="18" charset="0"/>
              </a:rPr>
              <a:t>Favoriser </a:t>
            </a:r>
            <a:r>
              <a:rPr lang="fr-CA" sz="2600" dirty="0">
                <a:latin typeface="Garamond" panose="02020404030301010803" pitchFamily="18" charset="0"/>
              </a:rPr>
              <a:t>le </a:t>
            </a:r>
            <a:r>
              <a:rPr lang="fr-CA" sz="2600" b="1" dirty="0">
                <a:latin typeface="Garamond" panose="02020404030301010803" pitchFamily="18" charset="0"/>
              </a:rPr>
              <a:t>partage</a:t>
            </a:r>
            <a:r>
              <a:rPr lang="fr-CA" sz="2600" dirty="0">
                <a:latin typeface="Garamond" panose="02020404030301010803" pitchFamily="18" charset="0"/>
              </a:rPr>
              <a:t> de </a:t>
            </a:r>
            <a:r>
              <a:rPr lang="fr-CA" sz="2600" dirty="0" smtClean="0">
                <a:latin typeface="Garamond" panose="02020404030301010803" pitchFamily="18" charset="0"/>
              </a:rPr>
              <a:t>connaissances</a:t>
            </a:r>
            <a:endParaRPr lang="fr-CA" sz="2600" dirty="0">
              <a:latin typeface="Garamond" panose="02020404030301010803" pitchFamily="18" charset="0"/>
            </a:endParaRPr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A" smtClean="0"/>
              <a:t>8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422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294627" y="336251"/>
            <a:ext cx="8468118" cy="943909"/>
          </a:xfrm>
        </p:spPr>
        <p:txBody>
          <a:bodyPr>
            <a:noAutofit/>
          </a:bodyPr>
          <a:lstStyle/>
          <a:p>
            <a:r>
              <a:rPr lang="fr-CA" dirty="0">
                <a:solidFill>
                  <a:schemeClr val="bg1"/>
                </a:solidFill>
                <a:latin typeface="Garamond" panose="02020404030301010803" pitchFamily="18" charset="0"/>
              </a:rPr>
              <a:t>Living </a:t>
            </a:r>
            <a:r>
              <a:rPr lang="fr-CA" dirty="0" err="1">
                <a:solidFill>
                  <a:schemeClr val="bg1"/>
                </a:solidFill>
                <a:latin typeface="Garamond" panose="02020404030301010803" pitchFamily="18" charset="0"/>
              </a:rPr>
              <a:t>Lab</a:t>
            </a:r>
            <a:r>
              <a:rPr lang="fr-CA" dirty="0">
                <a:solidFill>
                  <a:schemeClr val="bg1"/>
                </a:solidFill>
                <a:latin typeface="Garamond" panose="02020404030301010803" pitchFamily="18" charset="0"/>
              </a:rPr>
              <a:t> – </a:t>
            </a:r>
            <a:r>
              <a:rPr lang="fr-CA" dirty="0" smtClean="0">
                <a:solidFill>
                  <a:schemeClr val="bg1"/>
                </a:solidFill>
                <a:latin typeface="Garamond" panose="02020404030301010803" pitchFamily="18" charset="0"/>
              </a:rPr>
              <a:t>Région : répondre </a:t>
            </a:r>
            <a:r>
              <a:rPr lang="fr-CA" dirty="0">
                <a:solidFill>
                  <a:schemeClr val="bg1"/>
                </a:solidFill>
                <a:latin typeface="Garamond" panose="02020404030301010803" pitchFamily="18" charset="0"/>
              </a:rPr>
              <a:t>aux enjeux </a:t>
            </a:r>
            <a:r>
              <a:rPr lang="fr-CA" dirty="0" smtClean="0">
                <a:solidFill>
                  <a:schemeClr val="bg1"/>
                </a:solidFill>
                <a:latin typeface="Garamond" panose="02020404030301010803" pitchFamily="18" charset="0"/>
              </a:rPr>
              <a:t>des </a:t>
            </a:r>
            <a:r>
              <a:rPr lang="fr-CA" dirty="0">
                <a:solidFill>
                  <a:schemeClr val="bg1"/>
                </a:solidFill>
                <a:latin typeface="Garamond" panose="02020404030301010803" pitchFamily="18" charset="0"/>
              </a:rPr>
              <a:t>régions du Québec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33137" y="1985554"/>
            <a:ext cx="8191099" cy="44587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A" sz="2600" dirty="0" smtClean="0">
                <a:latin typeface="Garamond" panose="02020404030301010803" pitchFamily="18" charset="0"/>
              </a:rPr>
              <a:t>Les régions du Québec constituent des </a:t>
            </a:r>
            <a:r>
              <a:rPr lang="fr-CA" sz="2600" b="1" dirty="0" smtClean="0">
                <a:latin typeface="Garamond" panose="02020404030301010803" pitchFamily="18" charset="0"/>
              </a:rPr>
              <a:t>contextes distincts </a:t>
            </a:r>
            <a:r>
              <a:rPr lang="fr-CA" sz="2600" dirty="0" smtClean="0">
                <a:latin typeface="Garamond" panose="02020404030301010803" pitchFamily="18" charset="0"/>
              </a:rPr>
              <a:t>des milieux urbains qui :</a:t>
            </a:r>
          </a:p>
          <a:p>
            <a:r>
              <a:rPr lang="fr-CA" sz="2600" dirty="0">
                <a:latin typeface="Garamond" panose="02020404030301010803" pitchFamily="18" charset="0"/>
              </a:rPr>
              <a:t>P</a:t>
            </a:r>
            <a:r>
              <a:rPr lang="fr-CA" sz="2600" dirty="0" smtClean="0">
                <a:latin typeface="Garamond" panose="02020404030301010803" pitchFamily="18" charset="0"/>
              </a:rPr>
              <a:t>osent </a:t>
            </a:r>
            <a:r>
              <a:rPr lang="fr-CA" sz="2600" dirty="0">
                <a:latin typeface="Garamond" panose="02020404030301010803" pitchFamily="18" charset="0"/>
              </a:rPr>
              <a:t>des </a:t>
            </a:r>
            <a:r>
              <a:rPr lang="fr-CA" sz="2600" b="1" dirty="0">
                <a:latin typeface="Garamond" panose="02020404030301010803" pitchFamily="18" charset="0"/>
              </a:rPr>
              <a:t>enjeux particuliers </a:t>
            </a:r>
            <a:r>
              <a:rPr lang="fr-CA" sz="2600" dirty="0">
                <a:latin typeface="Garamond" panose="02020404030301010803" pitchFamily="18" charset="0"/>
              </a:rPr>
              <a:t>en matière de vieillissement (ex. : faibles densités et dispersion spatiale, éparpillement ou carence des services et infrastructures, difficultés dans les déplacements, etc</a:t>
            </a:r>
            <a:r>
              <a:rPr lang="fr-CA" sz="2600" dirty="0" smtClean="0">
                <a:latin typeface="Garamond" panose="02020404030301010803" pitchFamily="18" charset="0"/>
              </a:rPr>
              <a:t>.)</a:t>
            </a:r>
            <a:endParaRPr lang="fr-CA" sz="2600" dirty="0">
              <a:latin typeface="Garamond" panose="02020404030301010803" pitchFamily="18" charset="0"/>
            </a:endParaRPr>
          </a:p>
          <a:p>
            <a:r>
              <a:rPr lang="fr-CA" sz="2600" dirty="0" smtClean="0">
                <a:latin typeface="Garamond" panose="02020404030301010803" pitchFamily="18" charset="0"/>
              </a:rPr>
              <a:t>Nécessitent donc de </a:t>
            </a:r>
            <a:r>
              <a:rPr lang="fr-CA" sz="2600" b="1" dirty="0" smtClean="0">
                <a:latin typeface="Garamond" panose="02020404030301010803" pitchFamily="18" charset="0"/>
              </a:rPr>
              <a:t>solutions spécifiques </a:t>
            </a:r>
            <a:r>
              <a:rPr lang="fr-CA" sz="2600" dirty="0" smtClean="0">
                <a:latin typeface="Garamond" panose="02020404030301010803" pitchFamily="18" charset="0"/>
              </a:rPr>
              <a:t>pour favoriser le </a:t>
            </a:r>
            <a:r>
              <a:rPr lang="fr-CA" sz="2600" b="1" dirty="0" smtClean="0">
                <a:latin typeface="Garamond" panose="02020404030301010803" pitchFamily="18" charset="0"/>
              </a:rPr>
              <a:t>bien vieillir </a:t>
            </a:r>
            <a:r>
              <a:rPr lang="fr-CA" sz="2600" dirty="0" smtClean="0">
                <a:latin typeface="Garamond" panose="02020404030301010803" pitchFamily="18" charset="0"/>
              </a:rPr>
              <a:t>et éviter de créer, </a:t>
            </a:r>
            <a:r>
              <a:rPr lang="fr-CA" sz="2600" dirty="0">
                <a:latin typeface="Garamond" panose="02020404030301010803" pitchFamily="18" charset="0"/>
              </a:rPr>
              <a:t>voire empirer des situations </a:t>
            </a:r>
            <a:r>
              <a:rPr lang="fr-CA" sz="2600" dirty="0" smtClean="0">
                <a:latin typeface="Garamond" panose="02020404030301010803" pitchFamily="18" charset="0"/>
              </a:rPr>
              <a:t>comme l’isolement</a:t>
            </a:r>
            <a:r>
              <a:rPr lang="fr-CA" sz="2600" dirty="0">
                <a:latin typeface="Garamond" panose="02020404030301010803" pitchFamily="18" charset="0"/>
              </a:rPr>
              <a:t>, </a:t>
            </a:r>
            <a:r>
              <a:rPr lang="fr-CA" sz="2600" dirty="0" smtClean="0">
                <a:latin typeface="Garamond" panose="02020404030301010803" pitchFamily="18" charset="0"/>
              </a:rPr>
              <a:t>le </a:t>
            </a:r>
            <a:r>
              <a:rPr lang="fr-CA" sz="2600" dirty="0">
                <a:latin typeface="Garamond" panose="02020404030301010803" pitchFamily="18" charset="0"/>
              </a:rPr>
              <a:t>manque d’activité physique, </a:t>
            </a:r>
            <a:r>
              <a:rPr lang="fr-CA" sz="2600" dirty="0" smtClean="0">
                <a:latin typeface="Garamond" panose="02020404030301010803" pitchFamily="18" charset="0"/>
              </a:rPr>
              <a:t>l’inclusivité</a:t>
            </a:r>
            <a:r>
              <a:rPr lang="fr-CA" sz="2600" dirty="0">
                <a:latin typeface="Garamond" panose="02020404030301010803" pitchFamily="18" charset="0"/>
              </a:rPr>
              <a:t>, </a:t>
            </a:r>
            <a:r>
              <a:rPr lang="fr-CA" sz="2600" dirty="0" smtClean="0">
                <a:latin typeface="Garamond" panose="02020404030301010803" pitchFamily="18" charset="0"/>
              </a:rPr>
              <a:t>la participation </a:t>
            </a:r>
            <a:r>
              <a:rPr lang="fr-CA" sz="2600" dirty="0">
                <a:latin typeface="Garamond" panose="02020404030301010803" pitchFamily="18" charset="0"/>
              </a:rPr>
              <a:t>à la vie sociale et communautaire, etc.</a:t>
            </a:r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A" smtClean="0"/>
              <a:t>9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55534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</TotalTime>
  <Words>1583</Words>
  <Application>Microsoft Office PowerPoint</Application>
  <PresentationFormat>Affichage à l'écran (4:3)</PresentationFormat>
  <Paragraphs>181</Paragraphs>
  <Slides>15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15</vt:i4>
      </vt:variant>
    </vt:vector>
  </HeadingPairs>
  <TitlesOfParts>
    <vt:vector size="23" baseType="lpstr">
      <vt:lpstr>Arial</vt:lpstr>
      <vt:lpstr>Calibri</vt:lpstr>
      <vt:lpstr>Calibri Light</vt:lpstr>
      <vt:lpstr>Garamond</vt:lpstr>
      <vt:lpstr>Symbol</vt:lpstr>
      <vt:lpstr>Times New Roman</vt:lpstr>
      <vt:lpstr>Thème Office</vt:lpstr>
      <vt:lpstr>1_Thème Office</vt:lpstr>
      <vt:lpstr>Plateforme de financements de la recherche intersectorielle sur le vieillissement : volet Living Lab - Région Concours automne 2021 Direction des défis de société et des maillages intersectoriels (DSMI), Fonds de recherche du Québec (FRQ)</vt:lpstr>
      <vt:lpstr>Plan</vt:lpstr>
      <vt:lpstr>La Plateforme de financements de la recherche intersectorielle sur le vieillissement </vt:lpstr>
      <vt:lpstr>Besoins en recherche et principes directeurs</vt:lpstr>
      <vt:lpstr>Un programme intersectoriel</vt:lpstr>
      <vt:lpstr>Les défis pour les équipes de recherche</vt:lpstr>
      <vt:lpstr>Deux volets de financement</vt:lpstr>
      <vt:lpstr>Living Lab – Région : les objectifs</vt:lpstr>
      <vt:lpstr>Living Lab – Région : répondre aux enjeux des régions du Québec</vt:lpstr>
      <vt:lpstr>Living Lab – Région : composition des équipes</vt:lpstr>
      <vt:lpstr>Living Lab – Région : participation à plus d’un projet</vt:lpstr>
      <vt:lpstr>Living Lab – Région : critères d’évaluation</vt:lpstr>
      <vt:lpstr>Living Lab – Région : documents obligatoires</vt:lpstr>
      <vt:lpstr>Living Lab – Région : transmission de la demande</vt:lpstr>
      <vt:lpstr>Remerciements et questions</vt:lpstr>
    </vt:vector>
  </TitlesOfParts>
  <Company>Fonds de recherche du Quebec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Plateforme de financements de la recherche intersectorielle sur le vieillissement : volet Living Lab - Région Concours automne 2021 Direction des défis de société et des maillages intersectoriels (DSMI), Fonds de recherche du Québec (FRQ)</dc:title>
  <dc:creator>Scanu, Emiliano</dc:creator>
  <cp:lastModifiedBy>Scanu, Emiliano</cp:lastModifiedBy>
  <cp:revision>33</cp:revision>
  <dcterms:created xsi:type="dcterms:W3CDTF">2021-09-20T14:09:10Z</dcterms:created>
  <dcterms:modified xsi:type="dcterms:W3CDTF">2021-10-06T15:39:41Z</dcterms:modified>
</cp:coreProperties>
</file>